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4"/>
  </p:notesMasterIdLst>
  <p:handoutMasterIdLst>
    <p:handoutMasterId r:id="rId5"/>
  </p:handoutMasterIdLst>
  <p:sldIdLst>
    <p:sldId id="263" r:id="rId2"/>
    <p:sldId id="264" r:id="rId3"/>
  </p:sldIdLst>
  <p:sldSz cx="12192000" cy="6858000"/>
  <p:notesSz cx="6858000" cy="9144000"/>
  <p:defaultTextStyle>
    <a:defPPr>
      <a:defRPr lang="en-US"/>
    </a:defPPr>
    <a:lvl1pPr marL="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4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91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6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4" userDrawn="1">
          <p15:clr>
            <a:srgbClr val="A4A3A4"/>
          </p15:clr>
        </p15:guide>
        <p15:guide id="2" orient="horz" pos="18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55" userDrawn="1">
          <p15:clr>
            <a:srgbClr val="A4A3A4"/>
          </p15:clr>
        </p15:guide>
        <p15:guide id="5" pos="7225" userDrawn="1">
          <p15:clr>
            <a:srgbClr val="A4A3A4"/>
          </p15:clr>
        </p15:guide>
        <p15:guide id="6" orient="horz" pos="2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0"/>
    <a:srgbClr val="2196F3"/>
    <a:srgbClr val="BBD275"/>
    <a:srgbClr val="F2F2F2"/>
    <a:srgbClr val="00AFF0"/>
    <a:srgbClr val="7F7F7F"/>
    <a:srgbClr val="4E617A"/>
    <a:srgbClr val="B03B3F"/>
    <a:srgbClr val="445468"/>
    <a:srgbClr val="7B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97" autoAdjust="0"/>
    <p:restoredTop sz="79369" autoAdjust="0"/>
  </p:normalViewPr>
  <p:slideViewPr>
    <p:cSldViewPr snapToGrid="0" snapToObjects="1">
      <p:cViewPr varScale="1">
        <p:scale>
          <a:sx n="103" d="100"/>
          <a:sy n="103" d="100"/>
        </p:scale>
        <p:origin x="708" y="64"/>
      </p:cViewPr>
      <p:guideLst>
        <p:guide orient="horz" pos="4124"/>
        <p:guide orient="horz" pos="180"/>
        <p:guide pos="3840"/>
        <p:guide pos="455"/>
        <p:guide pos="7225"/>
        <p:guide orient="horz" pos="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2544"/>
    </p:cViewPr>
  </p:sorterViewPr>
  <p:notesViewPr>
    <p:cSldViewPr snapToGrid="0" snapToObjects="1">
      <p:cViewPr varScale="1">
        <p:scale>
          <a:sx n="86" d="100"/>
          <a:sy n="86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D10F59-8ACC-4663-8C2A-570A112049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37D57-B97E-42F5-8476-EB81689E0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4A51-A0F1-466D-A658-8BC31F3D95A0}" type="datetimeFigureOut">
              <a:rPr lang="en-US" smtClean="0"/>
              <a:pPr/>
              <a:t>12/3/2025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899B3-B33A-4EA9-8156-CF1990109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24FE4-251C-4954-A1CB-FDB3EA793B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DEA3E-21B6-4F73-B86D-EC95D80D7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12/3/2025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1pPr>
    <a:lvl2pPr marL="457097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2pPr>
    <a:lvl3pPr marL="914194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3pPr>
    <a:lvl4pPr marL="1371291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4pPr>
    <a:lvl5pPr marL="1828389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5pPr>
    <a:lvl6pPr marL="2285486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3A672EE-90E8-4860-A6D6-22159C48E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8601D3-507B-4164-A6A1-4B0DD565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4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9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8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EFE67-9631-2BA5-70C1-786E95D2C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4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B69E70-10BD-BF96-E194-5D5164E12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588654"/>
            <a:ext cx="10515164" cy="45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483E2-CB6B-4E60-8A90-A1FBC75CCC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96000" y="1050713"/>
            <a:ext cx="7200000" cy="276999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000"/>
            </a:lvl1pPr>
            <a:lvl2pPr marL="360362" indent="0">
              <a:buNone/>
              <a:defRPr/>
            </a:lvl2pPr>
            <a:lvl3pPr marL="720725" indent="0">
              <a:buNone/>
              <a:defRPr/>
            </a:lvl3pPr>
            <a:lvl4pPr marL="968375" indent="0">
              <a:buNone/>
              <a:defRPr/>
            </a:lvl4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0FBA0C-B75C-5ED8-761F-C974D4BE05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5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76148-CB4A-4BF5-86BE-529CC21C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600" y="392400"/>
            <a:ext cx="8532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05E85-911A-4249-9511-5C107FE32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6C5E0-FBC6-410C-9729-A06754CC5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362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63" r:id="rId3"/>
    <p:sldLayoutId id="2147483764" r:id="rId4"/>
  </p:sldLayoutIdLst>
  <p:txStyles>
    <p:titleStyle>
      <a:lvl1pPr algn="ctr" defTabSz="457189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45718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68288" algn="l" defTabSz="457189" rtl="0" eaLnBrk="1" latinLnBrk="0" hangingPunct="1">
        <a:lnSpc>
          <a:spcPct val="90000"/>
        </a:lnSpc>
        <a:spcBef>
          <a:spcPts val="251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112713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‐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5713" indent="-112713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3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1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3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7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1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6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6068-F35D-EDCA-1C78-CB7E2C62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46F5-AF21-F04C-C08E-A84AA115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 </a:t>
            </a:r>
            <a:r>
              <a:rPr lang="en-US" altLang="ja-JP" sz="2800" dirty="0"/>
              <a:t>BT</a:t>
            </a:r>
            <a:r>
              <a:rPr lang="ja-JP" altLang="en-US" sz="2800" dirty="0"/>
              <a:t> </a:t>
            </a:r>
            <a:r>
              <a:rPr lang="en-US" altLang="ja-JP" sz="2800" dirty="0"/>
              <a:t>Stack(HONDA)</a:t>
            </a:r>
            <a:r>
              <a:rPr lang="en-US" altLang="zh-TW" sz="2800" dirty="0"/>
              <a:t> Q&amp;A (11/18)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42619-1EC7-4EBB-12C9-3A62B4B51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57" y="951471"/>
            <a:ext cx="11491199" cy="5639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BT Stack(HONDA)</a:t>
            </a:r>
            <a:r>
              <a:rPr lang="en-US" altLang="zh-TW" sz="3000" b="1" dirty="0"/>
              <a:t> for ALPINE</a:t>
            </a:r>
            <a:r>
              <a:rPr lang="en-US" altLang="ja-JP" sz="3000" b="1" dirty="0"/>
              <a:t>(Tabeta-</a:t>
            </a:r>
            <a:r>
              <a:rPr lang="en-US" altLang="ja-JP" sz="3000" b="1" dirty="0" err="1"/>
              <a:t>san</a:t>
            </a:r>
            <a:r>
              <a:rPr lang="en-US" altLang="ja-JP" sz="3000" b="1" dirty="0"/>
              <a:t>)</a:t>
            </a:r>
            <a:endParaRPr lang="en-US" altLang="zh-TW" sz="3000" b="1" dirty="0"/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Q1: Do A&amp;W's royalties occur once per product, or cumulatively?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A1: Royalties for A&amp;W products are paid only once per product.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This means that the total royalty amount is calculated by multiplying the royalty by the number of products produced.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Q2: Do A&amp;W's royalties continue even after production of the product ends? Or will support continue?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A2: Royalties will end with the end of product production.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Support will continue to be provided free of charge thereafter.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Q3: What happens if there are changes or additions to the specifications after mass production of the product has ended?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A3: Negotiations will be necessary depending on the situation, but the costs are included in the settled royalties.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Q4: Has A&amp;W supported or certified Qualcomm's BT stack?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A4: A&amp;W has a history of supporting and certifying Qualcomm's BT Stack.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zh-TW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4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A26F0-536B-E56B-96AA-CFFF72100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7EB39-17B4-D18E-0738-ED5346F36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 </a:t>
            </a:r>
            <a:r>
              <a:rPr lang="en-US" altLang="ja-JP" sz="2800" dirty="0"/>
              <a:t>BT</a:t>
            </a:r>
            <a:r>
              <a:rPr lang="ja-JP" altLang="en-US" sz="2800" dirty="0"/>
              <a:t> </a:t>
            </a:r>
            <a:r>
              <a:rPr lang="en-US" altLang="ja-JP" sz="2800" dirty="0"/>
              <a:t>Stack(HONDA)</a:t>
            </a:r>
            <a:r>
              <a:rPr lang="en-US" altLang="zh-TW" sz="2800" dirty="0"/>
              <a:t> Q&amp;A (11/18)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04D6D-13EE-9CF6-555C-4F1327F91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57" y="951471"/>
            <a:ext cx="11491199" cy="56398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ja-JP" sz="1800" dirty="0"/>
              <a:t>Q5: If A&amp;W supports Qualcomm's BT Stack, what kind of contract is required?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A5: After Qualcomm and ALPINE conclude the contract, ALPINE will apply for a sublicense from A&amp;W to Qualcomm, and if Qualcomm approves, the technical documents will be provided to A&amp;W via ALPINE.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Q6: Will A&amp;W's support of the Qualcomm Stack result in lower royalties than using A&amp;W's own stack?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A6: Qualcomm Stack support has lower royalties.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Q7: </a:t>
            </a:r>
            <a:r>
              <a:rPr lang="en-US" altLang="ja-JP" sz="1800" dirty="0">
                <a:solidFill>
                  <a:srgbClr val="0070C0"/>
                </a:solidFill>
              </a:rPr>
              <a:t>What support and warranty coverage did A&amp;W provide when it sublicensed the Qualcomm stack (BT portion) in the past?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A7: Based on customer specifications and the Qualcomm Native code architecture, we provide modifications, maintenance , extend the functionality and improvements to the phone's IOP. </a:t>
            </a:r>
          </a:p>
          <a:p>
            <a:pPr marL="0" indent="0">
              <a:buNone/>
            </a:pPr>
            <a:r>
              <a:rPr lang="ja-JP" altLang="en-US" sz="1800" dirty="0">
                <a:solidFill>
                  <a:srgbClr val="0070C0"/>
                </a:solidFill>
              </a:rPr>
              <a:t>　　</a:t>
            </a:r>
            <a:r>
              <a:rPr lang="en-US" altLang="zh-TW" sz="1800" dirty="0">
                <a:solidFill>
                  <a:srgbClr val="0070C0"/>
                </a:solidFill>
              </a:rPr>
              <a:t>However, the Stack provided by Qualcomm is not covered by A&amp;W's warranty.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Q8: What are the benefits of adopting A&amp;W's full stack?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A8: The following are the benefits of adopting the A&amp;W Full Stack.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(1) When adopting Qualcomm Stack, there are limitations on performance improvement due to the configuration.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(2) Due to the IOP issue, it is unclear to what extent Qualcomm Stack has been evaluated.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(3) A&amp;W Stack has passed thousands of security evaluations, so it has strong security.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(4) Even if new features are added to the A&amp;W BT Stack API, it can be controlled from the upper application using the same API without any changes.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(5) A&amp;W BT Stack can be supported with the same quality and engine even if the OS version is updated.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zh-TW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41966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&amp;W_PPT">
      <a:dk1>
        <a:srgbClr val="393A39"/>
      </a:dk1>
      <a:lt1>
        <a:sysClr val="window" lastClr="FFFFFF"/>
      </a:lt1>
      <a:dk2>
        <a:srgbClr val="445469"/>
      </a:dk2>
      <a:lt2>
        <a:srgbClr val="F6F7FA"/>
      </a:lt2>
      <a:accent1>
        <a:srgbClr val="1D68A6"/>
      </a:accent1>
      <a:accent2>
        <a:srgbClr val="178E6B"/>
      </a:accent2>
      <a:accent3>
        <a:srgbClr val="84AC40"/>
      </a:accent3>
      <a:accent4>
        <a:srgbClr val="EE8A12"/>
      </a:accent4>
      <a:accent5>
        <a:srgbClr val="B0221D"/>
      </a:accent5>
      <a:accent6>
        <a:srgbClr val="381B41"/>
      </a:accent6>
      <a:hlink>
        <a:srgbClr val="216CAB"/>
      </a:hlink>
      <a:folHlink>
        <a:srgbClr val="1A916E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53457</TotalTime>
  <Words>516</Words>
  <Application>Microsoft Office PowerPoint</Application>
  <PresentationFormat>ワイド画面</PresentationFormat>
  <Paragraphs>40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Custom Design</vt:lpstr>
      <vt:lpstr> ALPINE BT Stack(HONDA) Q&amp;A (11/18)</vt:lpstr>
      <vt:lpstr> ALPINE BT Stack(HONDA) Q&amp;A (11/18)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Koya Kinno</cp:lastModifiedBy>
  <cp:revision>5701</cp:revision>
  <dcterms:created xsi:type="dcterms:W3CDTF">2014-11-12T21:47:38Z</dcterms:created>
  <dcterms:modified xsi:type="dcterms:W3CDTF">2025-12-03T05:25:19Z</dcterms:modified>
  <cp:category/>
</cp:coreProperties>
</file>