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8"/>
  </p:notesMasterIdLst>
  <p:handoutMasterIdLst>
    <p:handoutMasterId r:id="rId9"/>
  </p:handoutMasterIdLst>
  <p:sldIdLst>
    <p:sldId id="263" r:id="rId2"/>
    <p:sldId id="264" r:id="rId3"/>
    <p:sldId id="265" r:id="rId4"/>
    <p:sldId id="266" r:id="rId5"/>
    <p:sldId id="267" r:id="rId6"/>
    <p:sldId id="268" r:id="rId7"/>
  </p:sldIdLst>
  <p:sldSz cx="12192000" cy="6858000"/>
  <p:notesSz cx="6858000" cy="9144000"/>
  <p:defaultTextStyle>
    <a:defPPr>
      <a:defRPr lang="en-US"/>
    </a:defPPr>
    <a:lvl1pPr marL="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94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91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89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86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9141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24" userDrawn="1">
          <p15:clr>
            <a:srgbClr val="A4A3A4"/>
          </p15:clr>
        </p15:guide>
        <p15:guide id="2" orient="horz" pos="180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455" userDrawn="1">
          <p15:clr>
            <a:srgbClr val="A4A3A4"/>
          </p15:clr>
        </p15:guide>
        <p15:guide id="5" pos="7225" userDrawn="1">
          <p15:clr>
            <a:srgbClr val="A4A3A4"/>
          </p15:clr>
        </p15:guide>
        <p15:guide id="6" orient="horz" pos="2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C0"/>
    <a:srgbClr val="2196F3"/>
    <a:srgbClr val="BBD275"/>
    <a:srgbClr val="F2F2F2"/>
    <a:srgbClr val="00AFF0"/>
    <a:srgbClr val="7F7F7F"/>
    <a:srgbClr val="4E617A"/>
    <a:srgbClr val="B03B3F"/>
    <a:srgbClr val="445468"/>
    <a:srgbClr val="7B8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97" autoAdjust="0"/>
    <p:restoredTop sz="79369" autoAdjust="0"/>
  </p:normalViewPr>
  <p:slideViewPr>
    <p:cSldViewPr snapToGrid="0" snapToObjects="1">
      <p:cViewPr varScale="1">
        <p:scale>
          <a:sx n="103" d="100"/>
          <a:sy n="103" d="100"/>
        </p:scale>
        <p:origin x="708" y="64"/>
      </p:cViewPr>
      <p:guideLst>
        <p:guide orient="horz" pos="4124"/>
        <p:guide orient="horz" pos="180"/>
        <p:guide pos="3840"/>
        <p:guide pos="455"/>
        <p:guide pos="7225"/>
        <p:guide orient="horz" pos="2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2544"/>
    </p:cViewPr>
  </p:sorterViewPr>
  <p:notesViewPr>
    <p:cSldViewPr snapToGrid="0" snapToObjects="1">
      <p:cViewPr varScale="1">
        <p:scale>
          <a:sx n="86" d="100"/>
          <a:sy n="86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D10F59-8ACC-4663-8C2A-570A112049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37D57-B97E-42F5-8476-EB81689E0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14A51-A0F1-466D-A658-8BC31F3D95A0}" type="datetimeFigureOut">
              <a:rPr lang="en-US" smtClean="0"/>
              <a:pPr/>
              <a:t>6/18/2026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899B3-B33A-4EA9-8156-CF1990109B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24FE4-251C-4954-A1CB-FDB3EA793B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DEA3E-21B6-4F73-B86D-EC95D80D7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3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6/18/2026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1pPr>
    <a:lvl2pPr marL="457097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2pPr>
    <a:lvl3pPr marL="914194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3pPr>
    <a:lvl4pPr marL="1371291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4pPr>
    <a:lvl5pPr marL="1828389" algn="l" defTabSz="457097" rtl="0" eaLnBrk="1" latinLnBrk="0" hangingPunct="1">
      <a:defRPr sz="1200" kern="1200">
        <a:solidFill>
          <a:schemeClr val="tx1"/>
        </a:solidFill>
        <a:latin typeface="Calibri Light"/>
        <a:ea typeface="+mn-ea"/>
        <a:cs typeface="+mn-cs"/>
      </a:defRPr>
    </a:lvl5pPr>
    <a:lvl6pPr marL="2285486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83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80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77" algn="l" defTabSz="45709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3A672EE-90E8-4860-A6D6-22159C48E3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8601D3-507B-4164-A6A1-4B0DD5655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741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9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8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6EFE67-9631-2BA5-70C1-786E95D2C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4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2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B69E70-10BD-BF96-E194-5D5164E12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2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Left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654E6-C869-47DD-9122-F479F6A07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392291"/>
            <a:ext cx="8533245" cy="647054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B11E823-C0BF-4055-9DBD-05811B05D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419" y="1588654"/>
            <a:ext cx="10515164" cy="45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FF63A-41E6-4B8F-B98D-457FAE2AB27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Copyright 2020 Advanced &amp; Wise Technology Corp. All nights reserved.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483E2-CB6B-4E60-8A90-A1FBC75CCC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96000" y="1050713"/>
            <a:ext cx="7200000" cy="276999"/>
          </a:xfrm>
        </p:spPr>
        <p:txBody>
          <a:bodyPr wrap="none" lIns="0" tIns="0" rIns="0" bIns="0">
            <a:noAutofit/>
          </a:bodyPr>
          <a:lstStyle>
            <a:lvl1pPr marL="0" indent="0" algn="ctr">
              <a:buNone/>
              <a:defRPr sz="2000"/>
            </a:lvl1pPr>
            <a:lvl2pPr marL="360362" indent="0">
              <a:buNone/>
              <a:defRPr/>
            </a:lvl2pPr>
            <a:lvl3pPr marL="720725" indent="0">
              <a:buNone/>
              <a:defRPr/>
            </a:lvl3pPr>
            <a:lvl4pPr marL="968375" indent="0">
              <a:buNone/>
              <a:defRPr/>
            </a:lvl4pPr>
          </a:lstStyle>
          <a:p>
            <a:pPr lvl="0"/>
            <a:r>
              <a:rPr lang="en-US" dirty="0"/>
              <a:t>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0FBA0C-B75C-5ED8-761F-C974D4BE05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52000"/>
            <a:ext cx="96784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15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C76148-CB4A-4BF5-86BE-529CC21C7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600" y="392400"/>
            <a:ext cx="8532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205E85-911A-4249-9511-5C107FE323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419" y="1432800"/>
            <a:ext cx="10515164" cy="47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6C5E0-FBC6-410C-9729-A06754CC5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419" y="6356350"/>
            <a:ext cx="1051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Copyright 2020 Advanced &amp; Wise Technology Corp. All nights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23624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0" r:id="rId2"/>
    <p:sldLayoutId id="2147483763" r:id="rId3"/>
    <p:sldLayoutId id="2147483764" r:id="rId4"/>
  </p:sldLayoutIdLst>
  <p:txStyles>
    <p:titleStyle>
      <a:lvl1pPr algn="ctr" defTabSz="457189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45718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68288" algn="l" defTabSz="457189" rtl="0" eaLnBrk="1" latinLnBrk="0" hangingPunct="1">
        <a:lnSpc>
          <a:spcPct val="90000"/>
        </a:lnSpc>
        <a:spcBef>
          <a:spcPts val="251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95350" indent="-174625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81088" indent="-112713" algn="l" defTabSz="457189" rtl="0" eaLnBrk="1" latinLnBrk="0" hangingPunct="1">
        <a:lnSpc>
          <a:spcPct val="90000"/>
        </a:lnSpc>
        <a:spcBef>
          <a:spcPts val="251"/>
        </a:spcBef>
        <a:buFont typeface="Calibri" panose="020F0502020204030204" pitchFamily="34" charset="0"/>
        <a:buChar char="‐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5713" indent="-112713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269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863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457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051" indent="-114297" algn="l" defTabSz="457189" rtl="0" eaLnBrk="1" latinLnBrk="0" hangingPunct="1">
        <a:lnSpc>
          <a:spcPct val="90000"/>
        </a:lnSpc>
        <a:spcBef>
          <a:spcPts val="251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59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189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783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377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2971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566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160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754" algn="l" defTabSz="457189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06068-F35D-EDCA-1C78-CB7E2C62E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446F5-AF21-F04C-C08E-A84AA1152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(06/03)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42619-1EC7-4EBB-12C9-3A62B4B51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Q1: Availability and supportability of the BLE beacon function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A1: A&amp;W can support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Q2: The number of BLE connections that can be supported simultaneously and any constraints related to Advertising operation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A2: Determined by the controller, the Host Stack can support any number of hosts.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Q3: Whether transmission interval and transmission power can be controlled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A3: Yes, extended advertising can control these two variables.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Q4: The impact of beacon transmission on system load and power consumption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A4: Advertising does not consume host CPU; its power consumption depends on the interval and transmission power. ALPINE can inquire with the controller manufacturer about this.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1800" dirty="0"/>
              <a:t>Q5: Availability of support for Apple Find My network (</a:t>
            </a:r>
            <a:r>
              <a:rPr lang="en-US" altLang="ja-JP" sz="1800" dirty="0" err="1"/>
              <a:t>MFi</a:t>
            </a:r>
            <a:r>
              <a:rPr lang="en-US" altLang="ja-JP" sz="1800" dirty="0"/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A5: A&amp;W can support development, but manufacturers need to obtain an </a:t>
            </a:r>
            <a:r>
              <a:rPr lang="en-US" altLang="zh-TW" sz="1800" dirty="0" err="1">
                <a:solidFill>
                  <a:srgbClr val="0070C0"/>
                </a:solidFill>
              </a:rPr>
              <a:t>MFi</a:t>
            </a:r>
            <a:r>
              <a:rPr lang="en-US" altLang="zh-TW" sz="1800" dirty="0">
                <a:solidFill>
                  <a:srgbClr val="0070C0"/>
                </a:solidFill>
              </a:rPr>
              <a:t> token from Apple.</a:t>
            </a:r>
            <a:endParaRPr lang="en-US" altLang="ja-JP" sz="1800" dirty="0"/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endParaRPr lang="en-US" altLang="zh-TW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649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E1B3C-5CB6-025E-787F-24F96BE81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57F5-32CE-B0D2-F5DA-CB6AD71A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(06/03)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5038D-755A-59EE-14FC-5632C245E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7590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zh-TW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Q6: Availability of support for Google Find My Device Network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A6: A&amp;W can support development, similar to Apple, but manufacturers need to apply for a key from Google.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Q7: Additional hardware and/or software requirements necessary for each support option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A7: Secure Storage is needed to store the Token and Key.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Q8: Expected costs and schedule impacts associated with certification acquisition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A8: If for Bluetooth SIG certification, A&amp;W provides Stack DID and Profile Package DID.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       </a:t>
            </a:r>
            <a:r>
              <a:rPr lang="en-US" altLang="zh-TW" sz="1800" dirty="0" err="1">
                <a:solidFill>
                  <a:srgbClr val="0070C0"/>
                </a:solidFill>
              </a:rPr>
              <a:t>AlpsAlpine</a:t>
            </a:r>
            <a:r>
              <a:rPr lang="en-US" altLang="zh-TW" sz="1800" dirty="0">
                <a:solidFill>
                  <a:srgbClr val="0070C0"/>
                </a:solidFill>
              </a:rPr>
              <a:t> only needs to combine the two A&amp;W DIDs plus the HW DID to apply for the End Product DID.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       The only cost is the fee for applying for the End Product DID.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Q9: Any impact on mass production and long-term supply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A9: After mass production A&amp;W will continue to support the project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1800" dirty="0"/>
              <a:t>Q10: </a:t>
            </a:r>
            <a:r>
              <a:rPr lang="ja-JP" altLang="ja-JP" sz="1800" dirty="0"/>
              <a:t>Regarding CV regulations(USA Connected Regulations)</a:t>
            </a:r>
            <a:br>
              <a:rPr lang="ja-JP" altLang="ja-JP" sz="1800" dirty="0"/>
            </a:br>
            <a:r>
              <a:rPr lang="ja-JP" altLang="en-US" sz="1800" dirty="0"/>
              <a:t>　　</a:t>
            </a:r>
            <a:r>
              <a:rPr lang="ja-JP" altLang="ja-JP" sz="1800" dirty="0"/>
              <a:t>How can A&amp;W prove that we do not violate CV regulations? (e.g., SBOM)</a:t>
            </a:r>
            <a:endParaRPr lang="en-US" altLang="ja-JP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A10: We will provide a complete Software Bill of Materials (SBOM) for our delivered libraries. A&amp;W is a Taiwanese company. All software is entirely developed in-house by our internal team. Any declaration documents from the customer will be signed after internal review and mutual agreement.</a:t>
            </a:r>
          </a:p>
        </p:txBody>
      </p:sp>
    </p:spTree>
    <p:extLst>
      <p:ext uri="{BB962C8B-B14F-4D97-AF65-F5344CB8AC3E}">
        <p14:creationId xmlns:p14="http://schemas.microsoft.com/office/powerpoint/2010/main" val="320156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17905-ADDE-B68D-81F5-5876140D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E4FFC-791C-1FF1-0A88-80848BB42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(06/03)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AE7CD-EDC3-D346-CFC1-EE529544F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800" dirty="0"/>
              <a:t>Q11:</a:t>
            </a:r>
            <a:r>
              <a:rPr lang="ja-JP" altLang="en-US" sz="1800" dirty="0"/>
              <a:t> </a:t>
            </a:r>
            <a:r>
              <a:rPr lang="ja-JP" altLang="ja-JP" sz="1800" dirty="0"/>
              <a:t>Please answer the problems and challenges in the concept of transmitting CP/AA sound to the headset via BT.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A11: Audio routing creates latency, adding 200-300ms for A2DP and 100-200ms for HFP (jitter buffer is needed).</a:t>
            </a:r>
            <a:br>
              <a:rPr lang="en-US" altLang="zh-TW" sz="1800" dirty="0">
                <a:solidFill>
                  <a:srgbClr val="0070C0"/>
                </a:solidFill>
              </a:rPr>
            </a:br>
            <a:r>
              <a:rPr lang="en-US" altLang="zh-TW" sz="1800" dirty="0">
                <a:solidFill>
                  <a:srgbClr val="0070C0"/>
                </a:solidFill>
              </a:rPr>
              <a:t>Switching use cases between A2DP and HFP may causes audio gap.</a:t>
            </a:r>
            <a:br>
              <a:rPr lang="en-US" altLang="zh-TW" sz="1800" dirty="0">
                <a:solidFill>
                  <a:srgbClr val="0070C0"/>
                </a:solidFill>
              </a:rPr>
            </a:br>
            <a:r>
              <a:rPr lang="en-US" altLang="zh-TW" sz="1800" dirty="0">
                <a:solidFill>
                  <a:srgbClr val="0070C0"/>
                </a:solidFill>
              </a:rPr>
              <a:t>To avoid 2.4GHz RF interference, Wi-Fi must strictly use the 5GHz band, especially for Android Auto.</a:t>
            </a:r>
            <a:br>
              <a:rPr lang="en-US" altLang="zh-TW" sz="1800" dirty="0">
                <a:solidFill>
                  <a:srgbClr val="0070C0"/>
                </a:solidFill>
              </a:rPr>
            </a:br>
            <a:r>
              <a:rPr lang="en-US" altLang="zh-TW" sz="1800" dirty="0">
                <a:solidFill>
                  <a:srgbClr val="0070C0"/>
                </a:solidFill>
              </a:rPr>
              <a:t>Non-standard audio path risks failing strict Apple </a:t>
            </a:r>
            <a:r>
              <a:rPr lang="en-US" altLang="zh-TW" sz="1800" dirty="0" err="1">
                <a:solidFill>
                  <a:srgbClr val="0070C0"/>
                </a:solidFill>
              </a:rPr>
              <a:t>MFi</a:t>
            </a:r>
            <a:r>
              <a:rPr lang="en-US" altLang="zh-TW" sz="1800" dirty="0">
                <a:solidFill>
                  <a:srgbClr val="0070C0"/>
                </a:solidFill>
              </a:rPr>
              <a:t> and Google GAL acoustic certifications.</a:t>
            </a:r>
          </a:p>
          <a:p>
            <a:pPr marL="0" indent="0">
              <a:buNone/>
            </a:pPr>
            <a:endParaRPr lang="en-US" altLang="ja-JP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800" dirty="0"/>
              <a:t>Q12: </a:t>
            </a:r>
            <a:r>
              <a:rPr lang="ja-JP" altLang="ja-JP" sz="1800" dirty="0"/>
              <a:t>Will the estimate change due to the BT 2-chip configuration? 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          </a:t>
            </a:r>
            <a:r>
              <a:rPr lang="ja-JP" altLang="ja-JP" sz="1800" dirty="0"/>
              <a:t>(This time, in addition to the WiFi/BT module, there is 2-chip control of the Stack-embedded BT Chip for channel sounding support)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A12:</a:t>
            </a:r>
            <a:r>
              <a:rPr lang="zh-TW" altLang="en-US" sz="1800" dirty="0">
                <a:solidFill>
                  <a:srgbClr val="0070C0"/>
                </a:solidFill>
              </a:rPr>
              <a:t> </a:t>
            </a:r>
            <a:r>
              <a:rPr lang="en-US" altLang="zh-TW" sz="1800" dirty="0">
                <a:solidFill>
                  <a:srgbClr val="0070C0"/>
                </a:solidFill>
              </a:rPr>
              <a:t>No change , because the second chip use complete type for channel sounding , the chip include stack/profile . </a:t>
            </a:r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         if our understanding is correct .</a:t>
            </a:r>
          </a:p>
          <a:p>
            <a:pPr marL="0" indent="0">
              <a:buNone/>
            </a:pPr>
            <a:endParaRPr lang="en-US" altLang="ja-JP" sz="1800" dirty="0"/>
          </a:p>
          <a:p>
            <a:pPr marL="0" indent="0">
              <a:buNone/>
            </a:pPr>
            <a:r>
              <a:rPr lang="en-US" altLang="ja-JP" sz="1800" dirty="0"/>
              <a:t>Q13: </a:t>
            </a:r>
            <a:r>
              <a:rPr lang="ja-JP" altLang="ja-JP" sz="1800" dirty="0"/>
              <a:t>The estimate will not change even if Apple Find My Network (MFi) and Google Find My Device Network specifications are added (Need to added to the estimate</a:t>
            </a:r>
            <a:r>
              <a:rPr lang="en-US" altLang="ja-JP" sz="1800" dirty="0"/>
              <a:t>?</a:t>
            </a:r>
            <a:r>
              <a:rPr lang="ja-JP" altLang="ja-JP" sz="1800" dirty="0"/>
              <a:t>)</a:t>
            </a:r>
            <a:endParaRPr lang="en-US" altLang="ja-JP" sz="1800" dirty="0"/>
          </a:p>
          <a:p>
            <a:pPr marL="0" indent="0"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A13: Yes </a:t>
            </a:r>
          </a:p>
          <a:p>
            <a:pPr marL="0" indent="0">
              <a:buNone/>
            </a:pPr>
            <a:r>
              <a:rPr lang="en-US" altLang="ja-JP" sz="1800" dirty="0">
                <a:solidFill>
                  <a:srgbClr val="0070C0"/>
                </a:solidFill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altLang="ja-JP" sz="1800" dirty="0"/>
              <a:t>Q14: </a:t>
            </a:r>
            <a:r>
              <a:rPr lang="ja-JP" altLang="ja-JP" sz="1800" dirty="0"/>
              <a:t>The formal estimate for A&amp;W BT Stack and BT Stack + CP/AA differs from the quantity conditions requested by ALAP, so correction and resubmission are necessary.</a:t>
            </a:r>
            <a:endParaRPr lang="en-US" altLang="ja-JP" sz="1800" dirty="0"/>
          </a:p>
          <a:p>
            <a:pPr marL="0" indent="0">
              <a:lnSpc>
                <a:spcPct val="120000"/>
              </a:lnSpc>
              <a:buNone/>
            </a:pPr>
            <a:r>
              <a:rPr lang="en-US" altLang="zh-TW" sz="1800" dirty="0">
                <a:solidFill>
                  <a:srgbClr val="0070C0"/>
                </a:solidFill>
              </a:rPr>
              <a:t>A14: A&amp;W revised the quote. </a:t>
            </a:r>
            <a:r>
              <a:rPr lang="en-US" altLang="ja-JP" sz="1800" dirty="0">
                <a:solidFill>
                  <a:srgbClr val="0070C0"/>
                </a:solidFill>
              </a:rPr>
              <a:t>         </a:t>
            </a:r>
            <a:endParaRPr lang="en-US" altLang="ja-JP" sz="1800" dirty="0"/>
          </a:p>
          <a:p>
            <a:pPr marL="0" indent="0">
              <a:buNone/>
            </a:pPr>
            <a:endParaRPr lang="en-US" altLang="zh-TW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03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3530-870D-9CA9-ADA9-FD766EAC9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252E7-053E-DFA4-25E1-1DEC0C03A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(06/15)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03329-35FB-9C66-DCA0-27401DFA4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 marL="0" indent="0">
              <a:buNone/>
            </a:pPr>
            <a:r>
              <a:rPr lang="en-US" altLang="ja-JP" sz="1600" dirty="0"/>
              <a:t>Q15:</a:t>
            </a:r>
            <a:r>
              <a:rPr lang="ja-JP" altLang="en-US" sz="1600" dirty="0"/>
              <a:t> </a:t>
            </a:r>
            <a:r>
              <a:rPr lang="en-US" altLang="ja-JP" sz="1600" dirty="0"/>
              <a:t>ALAP have one concern regarding Apple/Google Find My.</a:t>
            </a:r>
          </a:p>
          <a:p>
            <a:pPr marL="0" indent="0">
              <a:buNone/>
            </a:pPr>
            <a:r>
              <a:rPr lang="en-US" altLang="ja-JP" sz="1600" dirty="0"/>
              <a:t>          The quote states that ALAP will provide the specifications. Wouldn't this fall under the NRE (Network Research Engineer) category?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A15: For Apple/Google Find My Device integration, it needs AlpsAlpine to provide the 'Token and Key' for A&amp;W to do functional verification.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/>
              <a:t>          </a:t>
            </a:r>
            <a:endParaRPr lang="en-US" altLang="ja-JP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ja-JP" sz="1600" dirty="0"/>
              <a:t>Q16: “ALPSALPINE Electronics shall provide A&amp;W with the latest CarPlay and Android Auto libraries, along with the relevant documentation and test specifications.” ALAP's concerns stemmed from the wording in the above quotation.</a:t>
            </a:r>
          </a:p>
          <a:p>
            <a:pPr marL="0" indent="0">
              <a:buNone/>
            </a:pPr>
            <a:r>
              <a:rPr lang="en-US" altLang="ja-JP" sz="1600" dirty="0"/>
              <a:t>          If it's true that "Find Me documentation is not required and only the token and key need to be provided," then the above wording should be slightly revised.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A16: </a:t>
            </a:r>
            <a:r>
              <a:rPr lang="zh-TW" altLang="zh-TW" sz="1600" dirty="0">
                <a:solidFill>
                  <a:srgbClr val="0070C0"/>
                </a:solidFill>
              </a:rPr>
              <a:t>According to Apple and Google rules, it is product owner (Honda or AlpsAlpine) to get  Plug-In SDK from Apple and Google for A&amp;W to do final integration.</a:t>
            </a:r>
            <a:r>
              <a:rPr lang="en-US" altLang="zh-TW" sz="1600" dirty="0">
                <a:solidFill>
                  <a:srgbClr val="0070C0"/>
                </a:solidFill>
              </a:rPr>
              <a:t> Apple/Google Find My: </a:t>
            </a:r>
            <a:r>
              <a:rPr lang="en-US" altLang="zh-TW" sz="1600" dirty="0" err="1">
                <a:solidFill>
                  <a:srgbClr val="0070C0"/>
                </a:solidFill>
              </a:rPr>
              <a:t>AlpsAlpine</a:t>
            </a:r>
            <a:r>
              <a:rPr lang="en-US" altLang="zh-TW" sz="1600" dirty="0">
                <a:solidFill>
                  <a:srgbClr val="0070C0"/>
                </a:solidFill>
              </a:rPr>
              <a:t> only needs to supply the 'Token and Key' to A&amp;W for functional verification</a:t>
            </a:r>
          </a:p>
          <a:p>
            <a:pPr marL="0" indent="0">
              <a:buNone/>
            </a:pPr>
            <a:endParaRPr lang="en-US" altLang="ja-JP" sz="1600" dirty="0"/>
          </a:p>
          <a:p>
            <a:pPr marL="0" indent="0">
              <a:buNone/>
            </a:pPr>
            <a:r>
              <a:rPr lang="en-US" altLang="ja-JP" sz="1600" dirty="0"/>
              <a:t>Q17: </a:t>
            </a:r>
            <a:r>
              <a:rPr lang="ja-JP" altLang="ja-JP" sz="1600" dirty="0"/>
              <a:t>Regarding Apple/Google Find My, do you have any information on how long the development is expected to take?</a:t>
            </a:r>
            <a:endParaRPr lang="en-US" altLang="ja-JP" sz="1600" dirty="0"/>
          </a:p>
          <a:p>
            <a:pPr marL="0" indent="0">
              <a:buNone/>
            </a:pPr>
            <a:r>
              <a:rPr lang="en-US" altLang="ja-JP" sz="1600" dirty="0"/>
              <a:t>          (Our customer are interested in knowing the impact.)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A17: Apple/Google Find My development is estimated at 6–8 weeks, including functional verification.</a:t>
            </a:r>
            <a:endParaRPr lang="zh-TW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928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59043-B5CF-A3B8-1690-26754850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38CAA-093F-3980-387F-C1675FF07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(06/17)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E2C5A-8F64-EB23-132F-68C2FA64A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>
              <a:buNone/>
            </a:pPr>
            <a:r>
              <a:rPr lang="en-US" altLang="ja-JP" sz="1600" dirty="0"/>
              <a:t>Q18:</a:t>
            </a:r>
            <a:r>
              <a:rPr lang="ja-JP" altLang="en-US" sz="1600" dirty="0"/>
              <a:t> </a:t>
            </a:r>
            <a:r>
              <a:rPr lang="en-US" altLang="ja-JP" sz="1600" dirty="0">
                <a:effectLst/>
              </a:rPr>
              <a:t>Based on ALAP's experience, we have never developed in the way you described. It's Apple </a:t>
            </a:r>
            <a:r>
              <a:rPr lang="ja-JP" altLang="ja-JP" sz="1600" dirty="0">
                <a:effectLst/>
                <a:ea typeface="Meiryo UI" panose="020B0604030504040204" pitchFamily="50" charset="-128"/>
              </a:rPr>
              <a:t>→</a:t>
            </a:r>
            <a:r>
              <a:rPr lang="en-US" altLang="ja-JP" sz="1600" dirty="0">
                <a:effectLst/>
              </a:rPr>
              <a:t> 3rd Party </a:t>
            </a:r>
            <a:r>
              <a:rPr lang="ja-JP" altLang="ja-JP" sz="1600" dirty="0">
                <a:effectLst/>
                <a:ea typeface="Meiryo UI" panose="020B0604030504040204" pitchFamily="50" charset="-128"/>
              </a:rPr>
              <a:t>→</a:t>
            </a:r>
            <a:r>
              <a:rPr lang="en-US" altLang="ja-JP" sz="1600" dirty="0">
                <a:effectLst/>
              </a:rPr>
              <a:t> ALAP.</a:t>
            </a:r>
            <a:endParaRPr lang="ja-JP" altLang="ja-JP" sz="1600" dirty="0">
              <a:effectLst/>
            </a:endParaRPr>
          </a:p>
          <a:p>
            <a:pPr>
              <a:buNone/>
            </a:pPr>
            <a:r>
              <a:rPr lang="en-US" altLang="ja-JP" sz="1600" dirty="0">
                <a:effectLst/>
              </a:rPr>
              <a:t> </a:t>
            </a:r>
            <a:r>
              <a:rPr lang="en-US" altLang="ja-JP" sz="1600" dirty="0"/>
              <a:t>         </a:t>
            </a:r>
            <a:r>
              <a:rPr lang="en-US" altLang="ja-JP" sz="1600" dirty="0">
                <a:effectLst/>
              </a:rPr>
              <a:t>If ALAP accept this flow, I think it would still be NRE development. </a:t>
            </a:r>
          </a:p>
          <a:p>
            <a:pPr>
              <a:buNone/>
            </a:pPr>
            <a:r>
              <a:rPr lang="en-US" altLang="ja-JP" sz="1600" dirty="0"/>
              <a:t>          </a:t>
            </a:r>
            <a:r>
              <a:rPr lang="en-US" altLang="ja-JP" sz="1600" dirty="0">
                <a:effectLst/>
              </a:rPr>
              <a:t>It would seem like development would be based on "input from ALAP."</a:t>
            </a:r>
            <a:endParaRPr lang="ja-JP" altLang="ja-JP" sz="1600" dirty="0">
              <a:effectLst/>
            </a:endParaRPr>
          </a:p>
          <a:p>
            <a:pPr>
              <a:buNone/>
            </a:pPr>
            <a:r>
              <a:rPr lang="en-US" altLang="ja-JP" sz="1600" dirty="0"/>
              <a:t>         </a:t>
            </a:r>
            <a:r>
              <a:rPr lang="en-US" altLang="ja-JP" sz="1600" dirty="0">
                <a:effectLst/>
              </a:rPr>
              <a:t>By the way, I'm assuming A&amp;W has an Apple Developer license, correct? </a:t>
            </a:r>
          </a:p>
          <a:p>
            <a:pPr>
              <a:buNone/>
            </a:pPr>
            <a:r>
              <a:rPr lang="en-US" altLang="ja-JP" sz="1600" dirty="0"/>
              <a:t>         </a:t>
            </a:r>
            <a:r>
              <a:rPr lang="en-US" altLang="ja-JP" sz="1600" dirty="0">
                <a:effectLst/>
              </a:rPr>
              <a:t>(Even without input from ALAP, can A&amp;W obtain what it needs from Apple and start development?)</a:t>
            </a:r>
            <a:endParaRPr lang="en-US" altLang="zh-TW" sz="1600" dirty="0"/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A1</a:t>
            </a:r>
            <a:r>
              <a:rPr lang="en-US" altLang="zh-TW" sz="1600" dirty="0">
                <a:solidFill>
                  <a:srgbClr val="0070C0"/>
                </a:solidFill>
              </a:rPr>
              <a:t>8</a:t>
            </a:r>
            <a:r>
              <a:rPr lang="zh-TW" altLang="zh-TW" sz="1600" dirty="0">
                <a:solidFill>
                  <a:srgbClr val="0070C0"/>
                </a:solidFill>
              </a:rPr>
              <a:t>:</a:t>
            </a:r>
            <a:r>
              <a:rPr lang="en-US" altLang="zh-TW" sz="1600" dirty="0">
                <a:solidFill>
                  <a:srgbClr val="0070C0"/>
                </a:solidFill>
              </a:rPr>
              <a:t>  </a:t>
            </a:r>
            <a:r>
              <a:rPr lang="zh-TW" altLang="zh-TW" sz="1600" dirty="0">
                <a:solidFill>
                  <a:srgbClr val="0070C0"/>
                </a:solidFill>
              </a:rPr>
              <a:t>1. Yes, A&amp;W </a:t>
            </a:r>
            <a:r>
              <a:rPr lang="en-US" altLang="zh-TW" sz="1600" dirty="0">
                <a:solidFill>
                  <a:srgbClr val="0070C0"/>
                </a:solidFill>
              </a:rPr>
              <a:t>is</a:t>
            </a:r>
            <a:r>
              <a:rPr lang="zh-TW" altLang="zh-TW" sz="1600" dirty="0">
                <a:solidFill>
                  <a:srgbClr val="0070C0"/>
                </a:solidFill>
              </a:rPr>
              <a:t> Apple Developer.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</a:t>
            </a:r>
            <a:r>
              <a:rPr lang="zh-TW" altLang="zh-TW" sz="1600" dirty="0">
                <a:solidFill>
                  <a:srgbClr val="0070C0"/>
                </a:solidFill>
              </a:rPr>
              <a:t>    2. Development : A&amp;W can develop, integrate, test CarPlay for ALAP's system, no need to acquire anything in advance.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</a:t>
            </a:r>
            <a:r>
              <a:rPr lang="zh-TW" altLang="zh-TW" sz="1600" dirty="0">
                <a:solidFill>
                  <a:srgbClr val="0070C0"/>
                </a:solidFill>
              </a:rPr>
              <a:t>    3. Final Release:According to Apple's rule we know,  it is product owner (Honda ?) to get Plug-In SDK from Apple for final release.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       </a:t>
            </a:r>
            <a:r>
              <a:rPr lang="zh-TW" altLang="zh-TW" sz="1600" dirty="0">
                <a:solidFill>
                  <a:srgbClr val="0070C0"/>
                </a:solidFill>
              </a:rPr>
              <a:t> Developer (A&amp;W) has no right to use our own version for shipping.</a:t>
            </a: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ja-JP" sz="1600" dirty="0"/>
              <a:t>Q19:</a:t>
            </a:r>
            <a:r>
              <a:rPr lang="ja-JP" altLang="en-US" sz="1600" dirty="0"/>
              <a:t> </a:t>
            </a:r>
            <a:r>
              <a:rPr lang="en-US" altLang="ja-JP" sz="1600" dirty="0"/>
              <a:t>ALAP are currently discussing this using Linux as the operating system, but do you have any suggestions for an RTOS (Real-Time OS)?</a:t>
            </a:r>
          </a:p>
          <a:p>
            <a:pPr>
              <a:buNone/>
            </a:pPr>
            <a:r>
              <a:rPr lang="en-US" altLang="ja-JP" sz="1600" dirty="0"/>
              <a:t>         Background of the </a:t>
            </a:r>
            <a:r>
              <a:rPr lang="en-US" altLang="ja-JP" sz="1600" dirty="0" err="1"/>
              <a:t>question:In</a:t>
            </a:r>
            <a:r>
              <a:rPr lang="en-US" altLang="ja-JP" sz="1600" dirty="0"/>
              <a:t> addition to our current hardware configuration, we are beginning to consider alternative hardware</a:t>
            </a:r>
          </a:p>
          <a:p>
            <a:pPr>
              <a:buNone/>
            </a:pPr>
            <a:r>
              <a:rPr lang="en-US" altLang="ja-JP" sz="1600" dirty="0"/>
              <a:t>         configurations from a cost perspective.</a:t>
            </a:r>
          </a:p>
          <a:p>
            <a:pPr>
              <a:buNone/>
            </a:pPr>
            <a:r>
              <a:rPr lang="en-US" altLang="ja-JP" sz="1600" dirty="0"/>
              <a:t>         The constraint is that the assumed OS will change as described above.</a:t>
            </a: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A19: 1. The SOC system must be CarPlay compliant.</a:t>
            </a: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 </a:t>
            </a:r>
            <a:r>
              <a:rPr lang="zh-TW" altLang="zh-TW" sz="1600" dirty="0">
                <a:solidFill>
                  <a:srgbClr val="0070C0"/>
                </a:solidFill>
              </a:rPr>
              <a:t>   2. The information we got is, NXP 2770 is prepaing for CarPlay, but not yet to be ready.</a:t>
            </a: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>
                <a:solidFill>
                  <a:srgbClr val="0070C0"/>
                </a:solidFill>
              </a:rPr>
              <a:t>              </a:t>
            </a:r>
            <a:r>
              <a:rPr lang="zh-TW" altLang="zh-TW" sz="1600" dirty="0">
                <a:solidFill>
                  <a:srgbClr val="0070C0"/>
                </a:solidFill>
              </a:rPr>
              <a:t> It is no problem for A&amp;W to port CarPlay to a CarPlay ready RTOS system.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/>
              <a:t>          </a:t>
            </a:r>
            <a:endParaRPr lang="en-US" altLang="ja-JP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26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74D90-140F-625B-B958-506B423C6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794BC-B1C0-4F2C-446C-5EE1AD8EB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9378" y="147491"/>
            <a:ext cx="8704222" cy="647054"/>
          </a:xfrm>
        </p:spPr>
        <p:txBody>
          <a:bodyPr>
            <a:normAutofit/>
          </a:bodyPr>
          <a:lstStyle/>
          <a:p>
            <a:r>
              <a:rPr lang="en-US" altLang="zh-TW" sz="2800" dirty="0"/>
              <a:t> ALPINE</a:t>
            </a:r>
            <a:r>
              <a:rPr lang="en-US" altLang="ja-JP" sz="2800" dirty="0"/>
              <a:t> HONDA 2Wheel POC</a:t>
            </a:r>
            <a:r>
              <a:rPr lang="en-US" altLang="zh-TW" sz="2800" dirty="0"/>
              <a:t> Q&amp;A (06/18)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5D64C-A122-7B78-456D-1D89BA334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169" y="951471"/>
            <a:ext cx="11751274" cy="56398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3000" b="1" dirty="0"/>
              <a:t>Questions about</a:t>
            </a:r>
            <a:r>
              <a:rPr lang="ja-JP" altLang="en-US" sz="3000" b="1" dirty="0"/>
              <a:t> </a:t>
            </a:r>
            <a:r>
              <a:rPr lang="en-US" altLang="ja-JP" sz="3000" b="1" dirty="0"/>
              <a:t>A&amp;W CP/AA &amp; BT Stack</a:t>
            </a:r>
            <a:r>
              <a:rPr lang="en-US" altLang="zh-TW" sz="3000" b="1" dirty="0"/>
              <a:t> for ALPINE</a:t>
            </a:r>
          </a:p>
          <a:p>
            <a:pPr marL="0" indent="0">
              <a:buNone/>
            </a:pPr>
            <a:endParaRPr lang="en-US" altLang="ja-JP" sz="1500" dirty="0"/>
          </a:p>
          <a:p>
            <a:pPr>
              <a:buNone/>
            </a:pPr>
            <a:r>
              <a:rPr lang="en-US" altLang="ja-JP" sz="1600" dirty="0"/>
              <a:t>Q20:</a:t>
            </a:r>
            <a:r>
              <a:rPr lang="ja-JP" altLang="en-US" sz="1600" dirty="0"/>
              <a:t> </a:t>
            </a:r>
            <a:r>
              <a:rPr lang="en-US" altLang="ja-JP" sz="1600" dirty="0"/>
              <a:t>&gt; There is no problem for A&amp;W to port CarPlay to a CarPlay-ready RTOS system.</a:t>
            </a:r>
          </a:p>
          <a:p>
            <a:pPr>
              <a:buNone/>
            </a:pPr>
            <a:r>
              <a:rPr lang="en-US" altLang="ja-JP" sz="1600" dirty="0"/>
              <a:t>          Just to confirm, is it correct to assume that you can also provide a Bluetooth stack for RTOS?</a:t>
            </a:r>
            <a:r>
              <a:rPr lang="en-US" altLang="ja-JP" sz="1600" dirty="0">
                <a:effectLst/>
              </a:rPr>
              <a:t> </a:t>
            </a:r>
          </a:p>
          <a:p>
            <a:pPr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</a:t>
            </a:r>
            <a:r>
              <a:rPr lang="en-US" altLang="zh-TW" sz="1600" dirty="0">
                <a:solidFill>
                  <a:srgbClr val="0070C0"/>
                </a:solidFill>
              </a:rPr>
              <a:t>20</a:t>
            </a:r>
            <a:r>
              <a:rPr lang="zh-TW" altLang="zh-TW" sz="1600" dirty="0">
                <a:solidFill>
                  <a:srgbClr val="0070C0"/>
                </a:solidFill>
              </a:rPr>
              <a:t>:</a:t>
            </a:r>
            <a:r>
              <a:rPr lang="en-US" altLang="zh-TW" sz="1600">
                <a:solidFill>
                  <a:srgbClr val="0070C0"/>
                </a:solidFill>
              </a:rPr>
              <a:t> A</a:t>
            </a:r>
            <a:r>
              <a:rPr lang="en-US" altLang="zh-TW" sz="1600" dirty="0">
                <a:solidFill>
                  <a:srgbClr val="0070C0"/>
                </a:solidFill>
              </a:rPr>
              <a:t>&amp;W has very good reputation for its RTOS BT STACK, very high quality with low RAM/ROM size. </a:t>
            </a:r>
            <a:endParaRPr lang="zh-TW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 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ja-JP" sz="1600" dirty="0"/>
              <a:t>Q21:</a:t>
            </a:r>
            <a:r>
              <a:rPr lang="ja-JP" altLang="en-US" sz="1600" dirty="0"/>
              <a:t> </a:t>
            </a:r>
            <a:r>
              <a:rPr lang="en-US" altLang="ja-JP" sz="1600" dirty="0"/>
              <a:t>Regardless of whether Q20 is possible or not, please let us know if there are any impacts such as changes to the quotation conditions.</a:t>
            </a:r>
          </a:p>
          <a:p>
            <a:pPr>
              <a:buNone/>
            </a:pPr>
            <a:r>
              <a:rPr lang="zh-TW" altLang="zh-TW" sz="1600" dirty="0">
                <a:solidFill>
                  <a:srgbClr val="0070C0"/>
                </a:solidFill>
              </a:rPr>
              <a:t>A</a:t>
            </a:r>
            <a:r>
              <a:rPr lang="en-US" altLang="zh-TW" sz="1600" dirty="0">
                <a:solidFill>
                  <a:srgbClr val="0070C0"/>
                </a:solidFill>
              </a:rPr>
              <a:t>21</a:t>
            </a:r>
            <a:r>
              <a:rPr lang="zh-TW" altLang="zh-TW" sz="1600" dirty="0">
                <a:solidFill>
                  <a:srgbClr val="0070C0"/>
                </a:solidFill>
              </a:rPr>
              <a:t>: </a:t>
            </a:r>
            <a:r>
              <a:rPr lang="en-US" altLang="zh-TW" sz="1600" dirty="0">
                <a:solidFill>
                  <a:srgbClr val="0070C0"/>
                </a:solidFill>
              </a:rPr>
              <a:t>no impact on the quotation</a:t>
            </a:r>
          </a:p>
          <a:p>
            <a:pPr marL="0" indent="0">
              <a:buNone/>
            </a:pPr>
            <a:endParaRPr lang="en-US" altLang="zh-TW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altLang="zh-TW" sz="1600" dirty="0"/>
              <a:t>          </a:t>
            </a:r>
            <a:endParaRPr lang="en-US" altLang="ja-JP" sz="16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TW" sz="17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1343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A&amp;W_PPT">
      <a:dk1>
        <a:srgbClr val="393A39"/>
      </a:dk1>
      <a:lt1>
        <a:sysClr val="window" lastClr="FFFFFF"/>
      </a:lt1>
      <a:dk2>
        <a:srgbClr val="445469"/>
      </a:dk2>
      <a:lt2>
        <a:srgbClr val="F6F7FA"/>
      </a:lt2>
      <a:accent1>
        <a:srgbClr val="1D68A6"/>
      </a:accent1>
      <a:accent2>
        <a:srgbClr val="178E6B"/>
      </a:accent2>
      <a:accent3>
        <a:srgbClr val="84AC40"/>
      </a:accent3>
      <a:accent4>
        <a:srgbClr val="EE8A12"/>
      </a:accent4>
      <a:accent5>
        <a:srgbClr val="B0221D"/>
      </a:accent5>
      <a:accent6>
        <a:srgbClr val="381B41"/>
      </a:accent6>
      <a:hlink>
        <a:srgbClr val="216CAB"/>
      </a:hlink>
      <a:folHlink>
        <a:srgbClr val="1A916E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54606</TotalTime>
  <Words>1455</Words>
  <Application>Microsoft Office PowerPoint</Application>
  <PresentationFormat>ワイド画面</PresentationFormat>
  <Paragraphs>101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2" baseType="lpstr">
      <vt:lpstr>Meiryo UI</vt:lpstr>
      <vt:lpstr>Arial</vt:lpstr>
      <vt:lpstr>Calibri</vt:lpstr>
      <vt:lpstr>Calibri Light</vt:lpstr>
      <vt:lpstr>Wingdings</vt:lpstr>
      <vt:lpstr>Custom Design</vt:lpstr>
      <vt:lpstr> ALPINE HONDA 2Wheel POC Q&amp;A (06/03)</vt:lpstr>
      <vt:lpstr> ALPINE HONDA 2Wheel POC Q&amp;A (06/03)</vt:lpstr>
      <vt:lpstr> ALPINE HONDA 2Wheel POC Q&amp;A (06/03)</vt:lpstr>
      <vt:lpstr> ALPINE HONDA 2Wheel POC Q&amp;A (06/15)</vt:lpstr>
      <vt:lpstr> ALPINE HONDA 2Wheel POC Q&amp;A (06/17)</vt:lpstr>
      <vt:lpstr> ALPINE HONDA 2Wheel POC Q&amp;A (06/18)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Jetfabrik</dc:creator>
  <cp:keywords/>
  <dc:description/>
  <cp:lastModifiedBy>Koya Kinno</cp:lastModifiedBy>
  <cp:revision>5774</cp:revision>
  <dcterms:created xsi:type="dcterms:W3CDTF">2014-11-12T21:47:38Z</dcterms:created>
  <dcterms:modified xsi:type="dcterms:W3CDTF">2026-06-18T07:58:44Z</dcterms:modified>
  <cp:category/>
</cp:coreProperties>
</file>