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8" r:id="rId1"/>
  </p:sldMasterIdLst>
  <p:notesMasterIdLst>
    <p:notesMasterId r:id="rId23"/>
  </p:notesMasterIdLst>
  <p:handoutMasterIdLst>
    <p:handoutMasterId r:id="rId24"/>
  </p:handoutMasterIdLst>
  <p:sldIdLst>
    <p:sldId id="257" r:id="rId2"/>
    <p:sldId id="259" r:id="rId3"/>
    <p:sldId id="1040" r:id="rId4"/>
    <p:sldId id="1081" r:id="rId5"/>
    <p:sldId id="1162" r:id="rId6"/>
    <p:sldId id="1163" r:id="rId7"/>
    <p:sldId id="1044" r:id="rId8"/>
    <p:sldId id="1060" r:id="rId9"/>
    <p:sldId id="1061" r:id="rId10"/>
    <p:sldId id="1065" r:id="rId11"/>
    <p:sldId id="1062" r:id="rId12"/>
    <p:sldId id="1063" r:id="rId13"/>
    <p:sldId id="1064" r:id="rId14"/>
    <p:sldId id="1066" r:id="rId15"/>
    <p:sldId id="1056" r:id="rId16"/>
    <p:sldId id="1057" r:id="rId17"/>
    <p:sldId id="1058" r:id="rId18"/>
    <p:sldId id="1059" r:id="rId19"/>
    <p:sldId id="260" r:id="rId20"/>
    <p:sldId id="1049" r:id="rId21"/>
    <p:sldId id="1050" r:id="rId22"/>
  </p:sldIdLst>
  <p:sldSz cx="12192000" cy="6858000"/>
  <p:notesSz cx="6858000" cy="9144000"/>
  <p:defaultTextStyle>
    <a:defPPr>
      <a:defRPr lang="en-US"/>
    </a:defPPr>
    <a:lvl1pPr marL="0" algn="l" defTabSz="9141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097" algn="l" defTabSz="9141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194" algn="l" defTabSz="9141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291" algn="l" defTabSz="9141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389" algn="l" defTabSz="9141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486" algn="l" defTabSz="9141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583" algn="l" defTabSz="9141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680" algn="l" defTabSz="9141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777" algn="l" defTabSz="9141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24" userDrawn="1">
          <p15:clr>
            <a:srgbClr val="A4A3A4"/>
          </p15:clr>
        </p15:guide>
        <p15:guide id="2" orient="horz" pos="180" userDrawn="1">
          <p15:clr>
            <a:srgbClr val="A4A3A4"/>
          </p15:clr>
        </p15:guide>
        <p15:guide id="3" pos="3840" userDrawn="1">
          <p15:clr>
            <a:srgbClr val="A4A3A4"/>
          </p15:clr>
        </p15:guide>
        <p15:guide id="4" pos="455" userDrawn="1">
          <p15:clr>
            <a:srgbClr val="A4A3A4"/>
          </p15:clr>
        </p15:guide>
        <p15:guide id="5" pos="7225" userDrawn="1">
          <p15:clr>
            <a:srgbClr val="A4A3A4"/>
          </p15:clr>
        </p15:guide>
        <p15:guide id="6" orient="horz" pos="23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DFD"/>
    <a:srgbClr val="00AFF0"/>
    <a:srgbClr val="C4F1FF"/>
    <a:srgbClr val="A6A6A6"/>
    <a:srgbClr val="4E617A"/>
    <a:srgbClr val="006FC0"/>
    <a:srgbClr val="3253DC"/>
    <a:srgbClr val="F2F2F2"/>
    <a:srgbClr val="7F7F7F"/>
    <a:srgbClr val="BBD2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보통 스타일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70" autoAdjust="0"/>
    <p:restoredTop sz="95226" autoAdjust="0"/>
  </p:normalViewPr>
  <p:slideViewPr>
    <p:cSldViewPr snapToGrid="0" snapToObjects="1">
      <p:cViewPr varScale="1">
        <p:scale>
          <a:sx n="87" d="100"/>
          <a:sy n="87" d="100"/>
        </p:scale>
        <p:origin x="295" y="45"/>
      </p:cViewPr>
      <p:guideLst>
        <p:guide orient="horz" pos="4124"/>
        <p:guide orient="horz" pos="180"/>
        <p:guide pos="3840"/>
        <p:guide pos="455"/>
        <p:guide pos="7225"/>
        <p:guide orient="horz" pos="23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4" d="100"/>
        <a:sy n="24" d="100"/>
      </p:scale>
      <p:origin x="0" y="0"/>
    </p:cViewPr>
  </p:sorterViewPr>
  <p:notesViewPr>
    <p:cSldViewPr snapToGrid="0" snapToObjects="1">
      <p:cViewPr varScale="1">
        <p:scale>
          <a:sx n="62" d="100"/>
          <a:sy n="62" d="100"/>
        </p:scale>
        <p:origin x="315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0D10F59-8ACC-4663-8C2A-570A112049E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637D57-B97E-42F5-8476-EB81689E0E2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914A51-A0F1-466D-A658-8BC31F3D95A0}" type="datetimeFigureOut">
              <a:rPr lang="en-US" smtClean="0"/>
              <a:pPr/>
              <a:t>2025-07-09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9899B3-B33A-4EA9-8156-CF1990109B3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324FE4-251C-4954-A1CB-FDB3EA793B8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CDEA3E-21B6-4F73-B86D-EC95D80D774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263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 Light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alibri Light"/>
              </a:defRPr>
            </a:lvl1pPr>
          </a:lstStyle>
          <a:p>
            <a:fld id="{EFC10EE1-B198-C942-8235-326C972CBB30}" type="datetimeFigureOut">
              <a:rPr lang="en-US" smtClean="0"/>
              <a:pPr/>
              <a:t>2025-07-09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 Light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alibri Light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097" rtl="0" eaLnBrk="1" latinLnBrk="0" hangingPunct="1">
      <a:defRPr sz="1200" kern="1200">
        <a:solidFill>
          <a:schemeClr val="tx1"/>
        </a:solidFill>
        <a:latin typeface="Calibri Light"/>
        <a:ea typeface="+mn-ea"/>
        <a:cs typeface="+mn-cs"/>
      </a:defRPr>
    </a:lvl1pPr>
    <a:lvl2pPr marL="457097" algn="l" defTabSz="457097" rtl="0" eaLnBrk="1" latinLnBrk="0" hangingPunct="1">
      <a:defRPr sz="1200" kern="1200">
        <a:solidFill>
          <a:schemeClr val="tx1"/>
        </a:solidFill>
        <a:latin typeface="Calibri Light"/>
        <a:ea typeface="+mn-ea"/>
        <a:cs typeface="+mn-cs"/>
      </a:defRPr>
    </a:lvl2pPr>
    <a:lvl3pPr marL="914194" algn="l" defTabSz="457097" rtl="0" eaLnBrk="1" latinLnBrk="0" hangingPunct="1">
      <a:defRPr sz="1200" kern="1200">
        <a:solidFill>
          <a:schemeClr val="tx1"/>
        </a:solidFill>
        <a:latin typeface="Calibri Light"/>
        <a:ea typeface="+mn-ea"/>
        <a:cs typeface="+mn-cs"/>
      </a:defRPr>
    </a:lvl3pPr>
    <a:lvl4pPr marL="1371291" algn="l" defTabSz="457097" rtl="0" eaLnBrk="1" latinLnBrk="0" hangingPunct="1">
      <a:defRPr sz="1200" kern="1200">
        <a:solidFill>
          <a:schemeClr val="tx1"/>
        </a:solidFill>
        <a:latin typeface="Calibri Light"/>
        <a:ea typeface="+mn-ea"/>
        <a:cs typeface="+mn-cs"/>
      </a:defRPr>
    </a:lvl4pPr>
    <a:lvl5pPr marL="1828389" algn="l" defTabSz="457097" rtl="0" eaLnBrk="1" latinLnBrk="0" hangingPunct="1">
      <a:defRPr sz="1200" kern="1200">
        <a:solidFill>
          <a:schemeClr val="tx1"/>
        </a:solidFill>
        <a:latin typeface="Calibri Light"/>
        <a:ea typeface="+mn-ea"/>
        <a:cs typeface="+mn-cs"/>
      </a:defRPr>
    </a:lvl5pPr>
    <a:lvl6pPr marL="2285486" algn="l" defTabSz="45709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83" algn="l" defTabSz="45709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680" algn="l" defTabSz="45709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777" algn="l" defTabSz="45709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4335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0440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A06B1-4D44-DE41-4E8E-1EED07B5C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374F3E73-6AF0-79C6-92D2-5FED937317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FA9449EA-E464-4BF8-7959-6503A07EA0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FAD6E605-CCC1-F6C1-06E6-B35185A4F4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4640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FB083B-6782-355F-F690-DBED835DD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8878FA4A-C4BD-1F40-4BAF-370354C30B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AC35505A-4C01-16E5-4705-BBEA92291B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8BEF2FB9-33C2-BE90-C8FA-A29CD128B5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03509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49716-0A46-F577-55E1-C4FC401339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1AE83159-A085-FC25-7101-671C58AD45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62C0CCAC-4B17-6D35-918F-9989699C41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1168A40B-0E16-CDAA-A592-39F3144A9D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64365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98EDD1-F151-1EF8-6F3C-67901052D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7F27C1BA-4ED7-C861-9FA4-4963368D04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68B7520C-9A13-A9B0-C1FE-D5382A0CB6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A6751AB0-45E8-C53C-37E3-9C9506A635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6014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8431D-F6F4-A6CD-DB71-E20C957E4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3167ADB0-A399-33CD-4E62-76D8DE0FCC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D916C6D3-A6AB-4F03-666D-C0B71F673B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E74D9C2A-F7F8-C6C7-2E7A-1C539FC1CB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1375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6A070C-C75C-929F-9FE7-F7E683BB4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2C8B7B46-75E4-0A2A-B73E-5F77F53B70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E8757CF3-9237-243B-CFBD-C0FCB3C467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08B1BAC0-BA47-933A-11C6-86BCC0778C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8977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4471D-D251-EDAF-AEA9-5588E0115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E0822290-BFBB-54FE-B1CE-802DE53101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4ECB7F07-4A46-4EFE-D699-5AA52E9E6F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BEB39210-4C6A-A2E2-BFED-C86646B644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4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654E6-C869-47DD-9122-F479F6A07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9378" y="392291"/>
            <a:ext cx="8533245" cy="647054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B3A672EE-90E8-4860-A6D6-22159C48E3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419" y="6356350"/>
            <a:ext cx="1051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Copyright 2020 Advanced &amp; Wise Technology Corp. All nights reserved.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A8601D3-507B-4164-A6A1-4B0DD56554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419" y="1432800"/>
            <a:ext cx="10515164" cy="474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27418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654E6-C869-47DD-9122-F479F6A07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9379" y="392291"/>
            <a:ext cx="8533245" cy="647054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4" name="Picture 13" descr="A picture containing building&#10;&#10;Description automatically generated">
            <a:extLst>
              <a:ext uri="{FF2B5EF4-FFF2-40B4-BE49-F238E27FC236}">
                <a16:creationId xmlns:a16="http://schemas.microsoft.com/office/drawing/2014/main" id="{940BF52E-57CF-4836-8C14-68A8053E23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8400" y="252000"/>
            <a:ext cx="965648" cy="432000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B11E823-C0BF-4055-9DBD-05811B05DA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418" y="1432800"/>
            <a:ext cx="10515164" cy="474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EFF63A-41E6-4B8F-B98D-457FAE2AB27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2020 Advanced &amp; Wise Technology Corp. All nights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982925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654E6-C869-47DD-9122-F479F6A07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9378" y="392291"/>
            <a:ext cx="8533245" cy="647054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4" name="Picture 13" descr="A picture containing building&#10;&#10;Description automatically generated">
            <a:extLst>
              <a:ext uri="{FF2B5EF4-FFF2-40B4-BE49-F238E27FC236}">
                <a16:creationId xmlns:a16="http://schemas.microsoft.com/office/drawing/2014/main" id="{940BF52E-57CF-4836-8C14-68A8053E23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252000"/>
            <a:ext cx="965648" cy="432000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B11E823-C0BF-4055-9DBD-05811B05DA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419" y="1432800"/>
            <a:ext cx="10515164" cy="474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EFF63A-41E6-4B8F-B98D-457FAE2AB27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2020 Advanced &amp; Wise Technology Corp. All nights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4278922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_Left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654E6-C869-47DD-9122-F479F6A07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9378" y="392291"/>
            <a:ext cx="8533245" cy="647054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4" name="Picture 13" descr="A picture containing building&#10;&#10;Description automatically generated">
            <a:extLst>
              <a:ext uri="{FF2B5EF4-FFF2-40B4-BE49-F238E27FC236}">
                <a16:creationId xmlns:a16="http://schemas.microsoft.com/office/drawing/2014/main" id="{940BF52E-57CF-4836-8C14-68A8053E23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252000"/>
            <a:ext cx="965648" cy="432000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B11E823-C0BF-4055-9DBD-05811B05DA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419" y="1588654"/>
            <a:ext cx="10515164" cy="45889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EFF63A-41E6-4B8F-B98D-457FAE2AB27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2020 Advanced &amp; Wise Technology Corp. All nights reserved.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5483E2-CB6B-4E60-8A90-A1FBC75CCCD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96000" y="1050713"/>
            <a:ext cx="7200000" cy="276999"/>
          </a:xfrm>
        </p:spPr>
        <p:txBody>
          <a:bodyPr wrap="none" lIns="0" tIns="0" rIns="0" bIns="0">
            <a:noAutofit/>
          </a:bodyPr>
          <a:lstStyle>
            <a:lvl1pPr marL="0" indent="0" algn="ctr">
              <a:buNone/>
              <a:defRPr sz="2000"/>
            </a:lvl1pPr>
            <a:lvl2pPr marL="360362" indent="0">
              <a:buNone/>
              <a:defRPr/>
            </a:lvl2pPr>
            <a:lvl3pPr marL="720725" indent="0">
              <a:buNone/>
              <a:defRPr/>
            </a:lvl3pPr>
            <a:lvl4pPr marL="968375" indent="0">
              <a:buNone/>
              <a:defRPr/>
            </a:lvl4pPr>
          </a:lstStyle>
          <a:p>
            <a:pPr lvl="0"/>
            <a:r>
              <a:rPr lang="en-US" dirty="0"/>
              <a:t>Sub title</a:t>
            </a:r>
          </a:p>
        </p:txBody>
      </p:sp>
    </p:spTree>
    <p:extLst>
      <p:ext uri="{BB962C8B-B14F-4D97-AF65-F5344CB8AC3E}">
        <p14:creationId xmlns:p14="http://schemas.microsoft.com/office/powerpoint/2010/main" val="1910157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2DA2D7-9F17-42F7-B878-331669787B9C}" type="datetimeFigureOut">
              <a:rPr lang="zh-TW" altLang="en-US" smtClean="0"/>
              <a:pPr/>
              <a:t>2025/7/9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92684FD-4483-460A-BA5D-5BDD401A57EE}" type="slidenum">
              <a:rPr lang="zh-TW" altLang="en-US" smtClean="0"/>
              <a:pPr/>
              <a:t>‹#›</a:t>
            </a:fld>
            <a:endParaRPr lang="zh-TW" altLang="en-US"/>
          </a:p>
        </p:txBody>
      </p:sp>
      <p:pic>
        <p:nvPicPr>
          <p:cNvPr id="5" name="Picture 35" descr="text-logo 1">
            <a:extLst>
              <a:ext uri="{FF2B5EF4-FFF2-40B4-BE49-F238E27FC236}">
                <a16:creationId xmlns:a16="http://schemas.microsoft.com/office/drawing/2014/main" id="{A7AD2FDE-EE49-48E7-B54D-07C4249EA57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858500" y="198685"/>
            <a:ext cx="1101982" cy="473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85660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AE772-3067-4614-83E0-FEFC1A137FEE}" type="datetimeFigureOut">
              <a:rPr lang="zh-TW" altLang="en-US" smtClean="0"/>
              <a:t>2025/7/9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63367-6904-4C69-A7F8-05BC24E96DA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0696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AE772-3067-4614-83E0-FEFC1A137FEE}" type="datetimeFigureOut">
              <a:rPr lang="zh-TW" altLang="en-US" smtClean="0"/>
              <a:t>2025/7/9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63367-6904-4C69-A7F8-05BC24E96DA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74239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C76148-CB4A-4BF5-86BE-529CC21C7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3600" y="392400"/>
            <a:ext cx="8532000" cy="64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205E85-911A-4249-9511-5C107FE323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419" y="1432800"/>
            <a:ext cx="10515164" cy="474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D6C5E0-FBC6-410C-9729-A06754CC55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419" y="6356350"/>
            <a:ext cx="1051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Copyright 2020 Advanced &amp; Wise Technology Corp. All nights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523624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0" r:id="rId2"/>
    <p:sldLayoutId id="2147483763" r:id="rId3"/>
    <p:sldLayoutId id="2147483764" r:id="rId4"/>
    <p:sldLayoutId id="2147483765" r:id="rId5"/>
    <p:sldLayoutId id="2147483766" r:id="rId6"/>
    <p:sldLayoutId id="2147483767" r:id="rId7"/>
  </p:sldLayoutIdLst>
  <p:txStyles>
    <p:titleStyle>
      <a:lvl1pPr algn="ctr" defTabSz="457189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66700" indent="-266700" algn="l" defTabSz="45718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28650" indent="-268288" algn="l" defTabSz="457189" rtl="0" eaLnBrk="1" latinLnBrk="0" hangingPunct="1">
        <a:lnSpc>
          <a:spcPct val="90000"/>
        </a:lnSpc>
        <a:spcBef>
          <a:spcPts val="251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95350" indent="-174625" algn="l" defTabSz="457189" rtl="0" eaLnBrk="1" latinLnBrk="0" hangingPunct="1">
        <a:lnSpc>
          <a:spcPct val="90000"/>
        </a:lnSpc>
        <a:spcBef>
          <a:spcPts val="251"/>
        </a:spcBef>
        <a:buFont typeface="Calibri" panose="020F0502020204030204" pitchFamily="34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81088" indent="-112713" algn="l" defTabSz="457189" rtl="0" eaLnBrk="1" latinLnBrk="0" hangingPunct="1">
        <a:lnSpc>
          <a:spcPct val="90000"/>
        </a:lnSpc>
        <a:spcBef>
          <a:spcPts val="251"/>
        </a:spcBef>
        <a:buFont typeface="Calibri" panose="020F0502020204030204" pitchFamily="34" charset="0"/>
        <a:buChar char="‐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55713" indent="-112713" algn="l" defTabSz="457189" rtl="0" eaLnBrk="1" latinLnBrk="0" hangingPunct="1">
        <a:lnSpc>
          <a:spcPct val="90000"/>
        </a:lnSpc>
        <a:spcBef>
          <a:spcPts val="251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257269" indent="-114297" algn="l" defTabSz="457189" rtl="0" eaLnBrk="1" latinLnBrk="0" hangingPunct="1">
        <a:lnSpc>
          <a:spcPct val="90000"/>
        </a:lnSpc>
        <a:spcBef>
          <a:spcPts val="251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863" indent="-114297" algn="l" defTabSz="457189" rtl="0" eaLnBrk="1" latinLnBrk="0" hangingPunct="1">
        <a:lnSpc>
          <a:spcPct val="90000"/>
        </a:lnSpc>
        <a:spcBef>
          <a:spcPts val="251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457" indent="-114297" algn="l" defTabSz="457189" rtl="0" eaLnBrk="1" latinLnBrk="0" hangingPunct="1">
        <a:lnSpc>
          <a:spcPct val="90000"/>
        </a:lnSpc>
        <a:spcBef>
          <a:spcPts val="251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943051" indent="-114297" algn="l" defTabSz="457189" rtl="0" eaLnBrk="1" latinLnBrk="0" hangingPunct="1">
        <a:lnSpc>
          <a:spcPct val="90000"/>
        </a:lnSpc>
        <a:spcBef>
          <a:spcPts val="251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594" algn="l" defTabSz="45718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189" algn="l" defTabSz="45718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783" algn="l" defTabSz="45718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377" algn="l" defTabSz="45718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2971" algn="l" defTabSz="45718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566" algn="l" defTabSz="45718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160" algn="l" defTabSz="45718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754" algn="l" defTabSz="45718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media" Target="../media/media2.wav"/><Relationship Id="rId7" Type="http://schemas.openxmlformats.org/officeDocument/2006/relationships/image" Target="../media/image21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.wav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media" Target="../media/media4.wav"/><Relationship Id="rId7" Type="http://schemas.openxmlformats.org/officeDocument/2006/relationships/image" Target="../media/image21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4.wav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media" Target="../media/media6.wav"/><Relationship Id="rId7" Type="http://schemas.openxmlformats.org/officeDocument/2006/relationships/image" Target="../media/image21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6.wav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media" Target="../media/media8.wav"/><Relationship Id="rId7" Type="http://schemas.openxmlformats.org/officeDocument/2006/relationships/image" Target="../media/image21.png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8.wav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media" Target="../media/media10.wav"/><Relationship Id="rId7" Type="http://schemas.openxmlformats.org/officeDocument/2006/relationships/image" Target="../media/image21.png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0.wav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media" Target="../media/media12.wav"/><Relationship Id="rId7" Type="http://schemas.openxmlformats.org/officeDocument/2006/relationships/image" Target="../media/image21.png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6" Type="http://schemas.openxmlformats.org/officeDocument/2006/relationships/image" Target="../media/image26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2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51A41C0-8B5E-37D2-89E1-9704F980939B}"/>
              </a:ext>
            </a:extLst>
          </p:cNvPr>
          <p:cNvSpPr/>
          <p:nvPr/>
        </p:nvSpPr>
        <p:spPr>
          <a:xfrm>
            <a:off x="469726" y="2924201"/>
            <a:ext cx="11192006" cy="37960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75D0DA-6761-2D04-F221-6BCD07FF8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Business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7D0E7D-ECE6-C6D1-B762-76AFD5412B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568" y="1264187"/>
            <a:ext cx="11148164" cy="1435172"/>
          </a:xfrm>
        </p:spPr>
        <p:txBody>
          <a:bodyPr>
            <a:normAutofit/>
          </a:bodyPr>
          <a:lstStyle/>
          <a:p>
            <a:pPr marL="538163" lvl="1" indent="-4508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dirty="0"/>
              <a:t>Cost-effective, long-term partnership with continuous updates and assistance.</a:t>
            </a:r>
          </a:p>
          <a:p>
            <a:pPr marL="538163" lvl="1" indent="-450850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en-US" dirty="0"/>
              <a:t>Per-copy Licensee fees with Pre-payment cover service during  product lifetime</a:t>
            </a:r>
            <a:br>
              <a:rPr lang="en-US" dirty="0"/>
            </a:br>
            <a:r>
              <a:rPr lang="en-US" sz="1900" dirty="0"/>
              <a:t>(Per-copy Licensee fees are payable only after the total shipped units exceed the prepayment amount)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03873D-0A9C-7E12-9C41-A19F6985D8BC}"/>
              </a:ext>
            </a:extLst>
          </p:cNvPr>
          <p:cNvSpPr txBox="1"/>
          <p:nvPr/>
        </p:nvSpPr>
        <p:spPr>
          <a:xfrm>
            <a:off x="1055760" y="3488121"/>
            <a:ext cx="5234882" cy="3145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b="1" dirty="0"/>
              <a:t>Seamless Support from Concept to Production: </a:t>
            </a:r>
            <a:r>
              <a:rPr lang="en-US" dirty="0"/>
              <a:t>Engage with us from initial design through to mass production.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b="1" dirty="0"/>
              <a:t>Strategic Hardware Design Consultation: </a:t>
            </a:r>
            <a:br>
              <a:rPr lang="en-US" b="1" dirty="0"/>
            </a:br>
            <a:r>
              <a:rPr lang="en-US" dirty="0"/>
              <a:t>Gain valuable insights and recommendations at the early design stage.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b="1" dirty="0"/>
              <a:t>Optimized Audio Architecture: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Receive expert guidance and evaluation to refine your audio path.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B7B919-07CD-3AB1-B36C-5378BCAC8903}"/>
              </a:ext>
            </a:extLst>
          </p:cNvPr>
          <p:cNvSpPr txBox="1"/>
          <p:nvPr/>
        </p:nvSpPr>
        <p:spPr>
          <a:xfrm>
            <a:off x="6512936" y="3488121"/>
            <a:ext cx="4926502" cy="3145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b="1" dirty="0"/>
              <a:t>Performance Evaluation &amp; Tuning: </a:t>
            </a:r>
            <a:br>
              <a:rPr lang="en-US" b="1" dirty="0"/>
            </a:br>
            <a:r>
              <a:rPr lang="en-US" dirty="0"/>
              <a:t>Ensure superior quality with preliminary assessments and fine-tuning.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b="1" dirty="0"/>
              <a:t>Targeted Hardware &amp; Software Enhancements</a:t>
            </a:r>
            <a:r>
              <a:rPr lang="en-US" dirty="0"/>
              <a:t>: Benefit from in-depth analysis, modification suggestions, and rigorous testing.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b="1" dirty="0"/>
              <a:t>ITU-T/CarPlay Certification Assistance</a:t>
            </a:r>
            <a:r>
              <a:rPr lang="en-US" dirty="0"/>
              <a:t>: </a:t>
            </a:r>
            <a:br>
              <a:rPr lang="en-US" dirty="0"/>
            </a:br>
            <a:r>
              <a:rPr lang="en-US" dirty="0"/>
              <a:t>Ease ITU-T and CarPlay certification processes with pre-test and analysis.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740EA6D-8DE1-EE23-C7B5-C34674993F75}"/>
              </a:ext>
            </a:extLst>
          </p:cNvPr>
          <p:cNvSpPr txBox="1">
            <a:spLocks/>
          </p:cNvSpPr>
          <p:nvPr/>
        </p:nvSpPr>
        <p:spPr>
          <a:xfrm>
            <a:off x="669805" y="2983500"/>
            <a:ext cx="1447094" cy="5678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6700" indent="-266700" algn="l" defTabSz="4571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268288" algn="l" defTabSz="457189" rtl="0" eaLnBrk="1" latinLnBrk="0" hangingPunct="1">
              <a:lnSpc>
                <a:spcPct val="90000"/>
              </a:lnSpc>
              <a:spcBef>
                <a:spcPts val="251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5350" indent="-174625" algn="l" defTabSz="457189" rtl="0" eaLnBrk="1" latinLnBrk="0" hangingPunct="1">
              <a:lnSpc>
                <a:spcPct val="90000"/>
              </a:lnSpc>
              <a:spcBef>
                <a:spcPts val="251"/>
              </a:spcBef>
              <a:buFont typeface="Calibri" panose="020F0502020204030204" pitchFamily="34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81088" indent="-112713" algn="l" defTabSz="457189" rtl="0" eaLnBrk="1" latinLnBrk="0" hangingPunct="1">
              <a:lnSpc>
                <a:spcPct val="90000"/>
              </a:lnSpc>
              <a:spcBef>
                <a:spcPts val="251"/>
              </a:spcBef>
              <a:buFont typeface="Calibri" panose="020F0502020204030204" pitchFamily="34" charset="0"/>
              <a:buChar char="‐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5713" indent="-112713" algn="l" defTabSz="457189" rtl="0" eaLnBrk="1" latinLnBrk="0" hangingPunct="1">
              <a:lnSpc>
                <a:spcPct val="90000"/>
              </a:lnSpc>
              <a:spcBef>
                <a:spcPts val="251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57269" indent="-114297" algn="l" defTabSz="457189" rtl="0" eaLnBrk="1" latinLnBrk="0" hangingPunct="1">
              <a:lnSpc>
                <a:spcPct val="90000"/>
              </a:lnSpc>
              <a:spcBef>
                <a:spcPts val="251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5863" indent="-114297" algn="l" defTabSz="457189" rtl="0" eaLnBrk="1" latinLnBrk="0" hangingPunct="1">
              <a:lnSpc>
                <a:spcPct val="90000"/>
              </a:lnSpc>
              <a:spcBef>
                <a:spcPts val="251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14457" indent="-114297" algn="l" defTabSz="457189" rtl="0" eaLnBrk="1" latinLnBrk="0" hangingPunct="1">
              <a:lnSpc>
                <a:spcPct val="90000"/>
              </a:lnSpc>
              <a:spcBef>
                <a:spcPts val="251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43051" indent="-114297" algn="l" defTabSz="457189" rtl="0" eaLnBrk="1" latinLnBrk="0" hangingPunct="1">
              <a:lnSpc>
                <a:spcPct val="90000"/>
              </a:lnSpc>
              <a:spcBef>
                <a:spcPts val="251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Service :</a:t>
            </a:r>
          </a:p>
        </p:txBody>
      </p:sp>
    </p:spTree>
    <p:extLst>
      <p:ext uri="{BB962C8B-B14F-4D97-AF65-F5344CB8AC3E}">
        <p14:creationId xmlns:p14="http://schemas.microsoft.com/office/powerpoint/2010/main" val="2998560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E1BB2-FB55-5E9D-334B-C395F7473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A&amp;W SW ECNR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28487-2667-F754-941E-03BFC75026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5489" y="1273391"/>
            <a:ext cx="4427097" cy="4967566"/>
          </a:xfrm>
        </p:spPr>
        <p:txBody>
          <a:bodyPr numCol="1">
            <a:normAutofit fontScale="92500" lnSpcReduction="10000"/>
          </a:bodyPr>
          <a:lstStyle/>
          <a:p>
            <a:pPr marL="0" indent="0">
              <a:buNone/>
            </a:pPr>
            <a:r>
              <a:rPr lang="en-US" sz="26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Features</a:t>
            </a:r>
            <a:br>
              <a:rPr lang="en-US" sz="24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endParaRPr lang="en-US" sz="900" b="1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80975" indent="-180975"/>
            <a:r>
              <a:rPr lang="en-US" sz="16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Multi-Array Mics</a:t>
            </a:r>
          </a:p>
          <a:p>
            <a:pPr marL="180975" indent="-180975"/>
            <a:r>
              <a:rPr lang="en-US" sz="16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Stereo AEC</a:t>
            </a:r>
          </a:p>
          <a:p>
            <a:pPr marL="180975" indent="-180975"/>
            <a:r>
              <a:rPr lang="en-US" sz="16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ITU-T/CarPlay Compliant</a:t>
            </a:r>
          </a:p>
          <a:p>
            <a:pPr marL="180975" indent="-180975"/>
            <a:r>
              <a:rPr lang="en-US" sz="16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Acoustic Echo Canceller</a:t>
            </a:r>
          </a:p>
          <a:p>
            <a:pPr marL="357188" lvl="1" indent="-180975">
              <a:buFont typeface="Calibri" panose="020F0502020204030204" pitchFamily="34" charset="0"/>
              <a:buChar char="‐"/>
            </a:pPr>
            <a:r>
              <a:rPr lang="en-US" sz="1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Fast convergence</a:t>
            </a:r>
          </a:p>
          <a:p>
            <a:pPr marL="357188" lvl="1" indent="-180975">
              <a:buFont typeface="Calibri" panose="020F0502020204030204" pitchFamily="34" charset="0"/>
              <a:buChar char="‐"/>
            </a:pPr>
            <a:r>
              <a:rPr lang="en-US" sz="1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Convergence in double talk and high noise</a:t>
            </a:r>
          </a:p>
          <a:p>
            <a:pPr marL="357188" lvl="1" indent="-180975">
              <a:buFont typeface="Calibri" panose="020F0502020204030204" pitchFamily="34" charset="0"/>
              <a:buChar char="‐"/>
            </a:pPr>
            <a:r>
              <a:rPr lang="en-US" sz="1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Long echo tail(500ms)</a:t>
            </a:r>
          </a:p>
          <a:p>
            <a:pPr marL="180975" indent="-180975"/>
            <a:r>
              <a:rPr lang="en-US" sz="16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Residual Echo Suppressor</a:t>
            </a:r>
          </a:p>
          <a:p>
            <a:pPr marL="180975" indent="-180975"/>
            <a:r>
              <a:rPr lang="en-US" sz="16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Noise Reduction</a:t>
            </a:r>
          </a:p>
          <a:p>
            <a:pPr marL="357188" lvl="1" indent="-180975">
              <a:buFont typeface="Calibri" panose="020F0502020204030204" pitchFamily="34" charset="0"/>
              <a:buChar char="‐"/>
            </a:pPr>
            <a:r>
              <a:rPr lang="en-US" sz="1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Noise suppression with high frequency resolution</a:t>
            </a:r>
          </a:p>
          <a:p>
            <a:pPr marL="357188" lvl="1" indent="-180975">
              <a:buFont typeface="Calibri" panose="020F0502020204030204" pitchFamily="34" charset="0"/>
              <a:buChar char="‐"/>
            </a:pPr>
            <a:r>
              <a:rPr lang="en-US" sz="1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Fast noise adaptation</a:t>
            </a:r>
          </a:p>
          <a:p>
            <a:pPr marL="180975" indent="-180975"/>
            <a:r>
              <a:rPr lang="en-US" sz="16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Automatic Gain Control</a:t>
            </a:r>
          </a:p>
          <a:p>
            <a:pPr marL="180975" indent="-180975"/>
            <a:r>
              <a:rPr lang="en-US" sz="16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Limiter</a:t>
            </a:r>
          </a:p>
          <a:p>
            <a:pPr marL="357188" lvl="1" indent="-180975">
              <a:buFont typeface="Calibri" panose="020F0502020204030204" pitchFamily="34" charset="0"/>
              <a:buChar char="‐"/>
            </a:pPr>
            <a:r>
              <a:rPr lang="en-US" sz="1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Soft limiter to prevent signal from clipping</a:t>
            </a:r>
          </a:p>
          <a:p>
            <a:pPr marL="180975" indent="-180975"/>
            <a:r>
              <a:rPr lang="en-US" sz="16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Frequency equalizer</a:t>
            </a:r>
          </a:p>
          <a:p>
            <a:pPr marL="357188" lvl="1" indent="-180975">
              <a:buFont typeface="Calibri" panose="020F0502020204030204" pitchFamily="34" charset="0"/>
              <a:buChar char="‐"/>
            </a:pPr>
            <a:r>
              <a:rPr lang="en-US" sz="1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For both RX and TX path</a:t>
            </a:r>
          </a:p>
          <a:p>
            <a:pPr marL="180975" indent="-180975"/>
            <a:r>
              <a:rPr lang="en-US" sz="16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Supported sampling rate: </a:t>
            </a:r>
          </a:p>
          <a:p>
            <a:pPr marL="357188" lvl="1" indent="-176213">
              <a:buFont typeface="Calibri" panose="020F0502020204030204" pitchFamily="34" charset="0"/>
              <a:buChar char="‐"/>
            </a:pPr>
            <a:r>
              <a:rPr lang="en-US" sz="1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8kHz, 16kHz, 24kHz, 32kHz, 48kHz</a:t>
            </a:r>
          </a:p>
          <a:p>
            <a:pPr marL="180975" indent="-180975"/>
            <a:r>
              <a:rPr lang="en-US" sz="16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Processing latency: </a:t>
            </a:r>
          </a:p>
          <a:p>
            <a:pPr marL="357188" marR="0" lvl="1" indent="-176213" algn="l" defTabSz="457189" rtl="0" eaLnBrk="1" fontAlgn="auto" latinLnBrk="0" hangingPunct="1">
              <a:lnSpc>
                <a:spcPct val="90000"/>
              </a:lnSpc>
              <a:spcBef>
                <a:spcPts val="251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Char char="‐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64ms for RX/TX round-trip delay</a:t>
            </a:r>
            <a:endParaRPr lang="en-US" sz="16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183E31-08DA-4495-3E99-BD732A6A99FC}"/>
              </a:ext>
            </a:extLst>
          </p:cNvPr>
          <p:cNvSpPr txBox="1"/>
          <p:nvPr/>
        </p:nvSpPr>
        <p:spPr>
          <a:xfrm>
            <a:off x="534076" y="4340440"/>
            <a:ext cx="54082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Resources usage</a:t>
            </a:r>
            <a:endParaRPr lang="en-US" sz="24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7CF0493E-FEB4-C48B-9BC6-B5C6FD0CDB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003265"/>
              </p:ext>
            </p:extLst>
          </p:nvPr>
        </p:nvGraphicFramePr>
        <p:xfrm>
          <a:off x="612711" y="4778665"/>
          <a:ext cx="5458564" cy="13716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64641">
                  <a:extLst>
                    <a:ext uri="{9D8B030D-6E8A-4147-A177-3AD203B41FA5}">
                      <a16:colId xmlns:a16="http://schemas.microsoft.com/office/drawing/2014/main" val="1956060562"/>
                    </a:ext>
                  </a:extLst>
                </a:gridCol>
                <a:gridCol w="1364641">
                  <a:extLst>
                    <a:ext uri="{9D8B030D-6E8A-4147-A177-3AD203B41FA5}">
                      <a16:colId xmlns:a16="http://schemas.microsoft.com/office/drawing/2014/main" val="2394989726"/>
                    </a:ext>
                  </a:extLst>
                </a:gridCol>
                <a:gridCol w="1364641">
                  <a:extLst>
                    <a:ext uri="{9D8B030D-6E8A-4147-A177-3AD203B41FA5}">
                      <a16:colId xmlns:a16="http://schemas.microsoft.com/office/drawing/2014/main" val="1098956266"/>
                    </a:ext>
                  </a:extLst>
                </a:gridCol>
                <a:gridCol w="1364641">
                  <a:extLst>
                    <a:ext uri="{9D8B030D-6E8A-4147-A177-3AD203B41FA5}">
                      <a16:colId xmlns:a16="http://schemas.microsoft.com/office/drawing/2014/main" val="571802076"/>
                    </a:ext>
                  </a:extLst>
                </a:gridCol>
              </a:tblGrid>
              <a:tr h="194252">
                <a:tc>
                  <a:txBody>
                    <a:bodyPr/>
                    <a:lstStyle/>
                    <a:p>
                      <a:r>
                        <a:rPr lang="en-US" dirty="0"/>
                        <a:t>Sample Rate (</a:t>
                      </a:r>
                      <a:r>
                        <a:rPr lang="en-US" dirty="0" err="1"/>
                        <a:t>khz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CPI(MCPS)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Code(KB)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RAM(KB)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3771502"/>
                  </a:ext>
                </a:extLst>
              </a:tr>
              <a:tr h="19425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141902"/>
                  </a:ext>
                </a:extLst>
              </a:tr>
              <a:tr h="19425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106464"/>
                  </a:ext>
                </a:extLst>
              </a:tr>
              <a:tr h="19425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770556"/>
                  </a:ext>
                </a:extLst>
              </a:tr>
              <a:tr h="19425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342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048116"/>
                  </a:ext>
                </a:extLst>
              </a:tr>
              <a:tr h="19425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406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3119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4945D061-D369-90FB-225C-7B4F7DDF62D7}"/>
              </a:ext>
            </a:extLst>
          </p:cNvPr>
          <p:cNvSpPr txBox="1"/>
          <p:nvPr/>
        </p:nvSpPr>
        <p:spPr>
          <a:xfrm>
            <a:off x="534076" y="6150265"/>
            <a:ext cx="581625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dirty="0">
                <a:solidFill>
                  <a:srgbClr val="000000"/>
                </a:solidFill>
                <a:latin typeface="Calibri" panose="020F0502020204030204" pitchFamily="34" charset="0"/>
              </a:rPr>
              <a:t>Note: Measured on</a:t>
            </a:r>
            <a:r>
              <a:rPr lang="it-IT" sz="1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NXP iMX8 mini Cortex A53 with 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AEC/NR/RX process on</a:t>
            </a:r>
            <a:endParaRPr lang="en-US" sz="1400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37F549F-B024-F4AF-3F41-47A2B2891F27}"/>
              </a:ext>
            </a:extLst>
          </p:cNvPr>
          <p:cNvSpPr txBox="1">
            <a:spLocks/>
          </p:cNvSpPr>
          <p:nvPr/>
        </p:nvSpPr>
        <p:spPr>
          <a:xfrm>
            <a:off x="534077" y="1273391"/>
            <a:ext cx="6486762" cy="3016773"/>
          </a:xfrm>
          <a:prstGeom prst="rect">
            <a:avLst/>
          </a:prstGeom>
        </p:spPr>
        <p:txBody>
          <a:bodyPr vert="horz" lIns="91440" tIns="45720" rIns="91440" bIns="45720" numCol="1" rtlCol="0">
            <a:normAutofit lnSpcReduction="10000"/>
          </a:bodyPr>
          <a:lstStyle>
            <a:lvl1pPr marL="266700" indent="-266700" algn="l" defTabSz="45718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268288" algn="l" defTabSz="457189" rtl="0" eaLnBrk="1" latinLnBrk="0" hangingPunct="1">
              <a:lnSpc>
                <a:spcPct val="90000"/>
              </a:lnSpc>
              <a:spcBef>
                <a:spcPts val="251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5350" indent="-174625" algn="l" defTabSz="457189" rtl="0" eaLnBrk="1" latinLnBrk="0" hangingPunct="1">
              <a:lnSpc>
                <a:spcPct val="90000"/>
              </a:lnSpc>
              <a:spcBef>
                <a:spcPts val="251"/>
              </a:spcBef>
              <a:buFont typeface="Calibri" panose="020F0502020204030204" pitchFamily="34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81088" indent="-112713" algn="l" defTabSz="457189" rtl="0" eaLnBrk="1" latinLnBrk="0" hangingPunct="1">
              <a:lnSpc>
                <a:spcPct val="90000"/>
              </a:lnSpc>
              <a:spcBef>
                <a:spcPts val="251"/>
              </a:spcBef>
              <a:buFont typeface="Calibri" panose="020F0502020204030204" pitchFamily="34" charset="0"/>
              <a:buChar char="‐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5713" indent="-112713" algn="l" defTabSz="457189" rtl="0" eaLnBrk="1" latinLnBrk="0" hangingPunct="1">
              <a:lnSpc>
                <a:spcPct val="90000"/>
              </a:lnSpc>
              <a:spcBef>
                <a:spcPts val="251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57269" indent="-114297" algn="l" defTabSz="457189" rtl="0" eaLnBrk="1" latinLnBrk="0" hangingPunct="1">
              <a:lnSpc>
                <a:spcPct val="90000"/>
              </a:lnSpc>
              <a:spcBef>
                <a:spcPts val="251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5863" indent="-114297" algn="l" defTabSz="457189" rtl="0" eaLnBrk="1" latinLnBrk="0" hangingPunct="1">
              <a:lnSpc>
                <a:spcPct val="90000"/>
              </a:lnSpc>
              <a:spcBef>
                <a:spcPts val="251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14457" indent="-114297" algn="l" defTabSz="457189" rtl="0" eaLnBrk="1" latinLnBrk="0" hangingPunct="1">
              <a:lnSpc>
                <a:spcPct val="90000"/>
              </a:lnSpc>
              <a:spcBef>
                <a:spcPts val="251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43051" indent="-114297" algn="l" defTabSz="457189" rtl="0" eaLnBrk="1" latinLnBrk="0" hangingPunct="1">
              <a:lnSpc>
                <a:spcPct val="90000"/>
              </a:lnSpc>
              <a:spcBef>
                <a:spcPts val="251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Highlights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Our SW ECNR solution meets ITU-T and CarPlay certification requirements, ensuring exceptional voice quality in both automotive and consumer applications. 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Designed to adapt to various noise environments, room sizes, and in-car acoustics, our expertise in fine-tuning ensures audio quality. 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With early-stage evaluation, we help customers assess their hardware and audio architecture to optimizes audio path for minimizing latency and improve performance.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Proven in the automotive sector and expanding into consumer electronics, our solutions deliver crystal-clear communication.</a:t>
            </a:r>
          </a:p>
        </p:txBody>
      </p:sp>
    </p:spTree>
    <p:extLst>
      <p:ext uri="{BB962C8B-B14F-4D97-AF65-F5344CB8AC3E}">
        <p14:creationId xmlns:p14="http://schemas.microsoft.com/office/powerpoint/2010/main" val="536402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76BE15E-70E2-BE6C-CB28-B6CE8E275E4F}"/>
              </a:ext>
            </a:extLst>
          </p:cNvPr>
          <p:cNvSpPr/>
          <p:nvPr/>
        </p:nvSpPr>
        <p:spPr>
          <a:xfrm>
            <a:off x="4836486" y="2309715"/>
            <a:ext cx="6956004" cy="393386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E12B09-9241-43A5-9F53-514D907D2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dirty="0"/>
              <a:t>Fine-Tuning Audio for Optimal Performance</a:t>
            </a:r>
            <a:endParaRPr lang="en-US" altLang="ko-KR" dirty="0"/>
          </a:p>
        </p:txBody>
      </p:sp>
      <p:pic>
        <p:nvPicPr>
          <p:cNvPr id="4" name="內容版面配置區 3">
            <a:extLst>
              <a:ext uri="{FF2B5EF4-FFF2-40B4-BE49-F238E27FC236}">
                <a16:creationId xmlns:a16="http://schemas.microsoft.com/office/drawing/2014/main" id="{88DD38DB-CD7E-EB22-2481-5FD65883C0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072831" y="3844677"/>
            <a:ext cx="6513535" cy="172867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AEEAF4-CD89-3F22-690B-2FDCF8709C31}"/>
              </a:ext>
            </a:extLst>
          </p:cNvPr>
          <p:cNvSpPr txBox="1"/>
          <p:nvPr/>
        </p:nvSpPr>
        <p:spPr>
          <a:xfrm>
            <a:off x="5033051" y="5560028"/>
            <a:ext cx="6933157" cy="600164"/>
          </a:xfrm>
          <a:prstGeom prst="rect">
            <a:avLst/>
          </a:prstGeom>
          <a:noFill/>
        </p:spPr>
        <p:txBody>
          <a:bodyPr wrap="square" numCol="3" spcCol="180000" rtlCol="0">
            <a:spAutoFit/>
          </a:bodyPr>
          <a:lstStyle/>
          <a:p>
            <a:r>
              <a:rPr lang="en-US" sz="11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AEC: Acoustic Echo Canceller</a:t>
            </a:r>
          </a:p>
          <a:p>
            <a:r>
              <a:rPr lang="en-US" sz="11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RES: Residual Echo Suppressor</a:t>
            </a:r>
          </a:p>
          <a:p>
            <a:r>
              <a:rPr lang="en-US" sz="11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NLP: Non-linear Processing</a:t>
            </a:r>
          </a:p>
          <a:p>
            <a:r>
              <a:rPr lang="en-US" sz="11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DTD: Double Talk Detector</a:t>
            </a:r>
          </a:p>
          <a:p>
            <a:r>
              <a:rPr lang="en-US" sz="11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CNG: Comfort Noise Generator</a:t>
            </a:r>
          </a:p>
          <a:p>
            <a:r>
              <a:rPr lang="en-US" sz="11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NR: Noise Reduction</a:t>
            </a:r>
          </a:p>
          <a:p>
            <a:r>
              <a:rPr lang="en-US" sz="11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EQ: Frequency Equalizer</a:t>
            </a:r>
          </a:p>
          <a:p>
            <a:r>
              <a:rPr lang="en-US" sz="11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AGC: Automatic Gain Control</a:t>
            </a:r>
          </a:p>
          <a:p>
            <a:r>
              <a:rPr lang="en-US" sz="11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LIM: Level Limiter</a:t>
            </a:r>
            <a:endParaRPr lang="en-US" sz="11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7256CE-7386-4EE5-F5F8-CDEE1F360D4E}"/>
              </a:ext>
            </a:extLst>
          </p:cNvPr>
          <p:cNvSpPr txBox="1"/>
          <p:nvPr/>
        </p:nvSpPr>
        <p:spPr>
          <a:xfrm>
            <a:off x="810214" y="1284652"/>
            <a:ext cx="105923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Fine-tuning of ECNR is critical for achieving crystal-clear voice communication. Our Tuning Tool empowers engineers to quickly and precisely optimize parameters based on key factors such as: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8E587E-0B5C-74B2-7914-B674BB1439B6}"/>
              </a:ext>
            </a:extLst>
          </p:cNvPr>
          <p:cNvSpPr txBox="1"/>
          <p:nvPr/>
        </p:nvSpPr>
        <p:spPr>
          <a:xfrm>
            <a:off x="1033174" y="2273259"/>
            <a:ext cx="373047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Microphone Positioning</a:t>
            </a:r>
          </a:p>
          <a:p>
            <a:r>
              <a:rPr lang="en-US" sz="1400" dirty="0"/>
              <a:t>Adjust for the best placement to minimize echo and maximize clarity.</a:t>
            </a:r>
          </a:p>
          <a:p>
            <a:endParaRPr lang="en-US" dirty="0"/>
          </a:p>
          <a:p>
            <a:r>
              <a:rPr lang="en-US" dirty="0"/>
              <a:t>Mic &amp; Speaker Characteristics</a:t>
            </a:r>
          </a:p>
          <a:p>
            <a:r>
              <a:rPr lang="en-US" sz="1400" dirty="0"/>
              <a:t>Account for frequency response, sensitivity, and directional properties.</a:t>
            </a:r>
          </a:p>
          <a:p>
            <a:endParaRPr lang="en-US" dirty="0"/>
          </a:p>
          <a:p>
            <a:r>
              <a:rPr lang="en-US" dirty="0"/>
              <a:t>Room Size &amp; Environment</a:t>
            </a:r>
          </a:p>
          <a:p>
            <a:r>
              <a:rPr lang="en-US" sz="1400" dirty="0"/>
              <a:t>Optimize settings for different spaces, from compact car to full-sized Van or small office to large conference rooms.</a:t>
            </a:r>
          </a:p>
          <a:p>
            <a:endParaRPr lang="en-US" dirty="0"/>
          </a:p>
          <a:p>
            <a:r>
              <a:rPr lang="en-US" dirty="0"/>
              <a:t>Material Impact</a:t>
            </a:r>
          </a:p>
          <a:p>
            <a:r>
              <a:rPr lang="en-US" sz="1400" dirty="0"/>
              <a:t>Compensate for acoustic reflections from walls, glass, or soft furnishings.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F913A98-2A07-70DF-6608-2EA273C1EDE7}"/>
              </a:ext>
            </a:extLst>
          </p:cNvPr>
          <p:cNvSpPr txBox="1"/>
          <p:nvPr/>
        </p:nvSpPr>
        <p:spPr>
          <a:xfrm>
            <a:off x="4969769" y="2436708"/>
            <a:ext cx="67196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Tuning Tool</a:t>
            </a:r>
          </a:p>
          <a:p>
            <a:pPr marL="285750" indent="-198438">
              <a:buFont typeface="Arial" panose="020B0604020202020204" pitchFamily="34" charset="0"/>
              <a:buChar char="•"/>
            </a:pPr>
            <a:r>
              <a:rPr lang="en-US" sz="1600" dirty="0"/>
              <a:t>Visual GUI tuning</a:t>
            </a:r>
          </a:p>
          <a:p>
            <a:pPr marL="285750" indent="-198438">
              <a:buFont typeface="Arial" panose="020B0604020202020204" pitchFamily="34" charset="0"/>
              <a:buChar char="•"/>
            </a:pPr>
            <a:r>
              <a:rPr lang="en-US" sz="1600" dirty="0"/>
              <a:t>Off-line simulation to get the results after tuning</a:t>
            </a:r>
          </a:p>
          <a:p>
            <a:pPr marL="285750" indent="-198438">
              <a:buFont typeface="Arial" panose="020B0604020202020204" pitchFamily="34" charset="0"/>
              <a:buChar char="•"/>
            </a:pPr>
            <a:r>
              <a:rPr lang="en-US" sz="1600" dirty="0"/>
              <a:t>GUI functional blocks consistent with actual speech processing flow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67295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2CCD088-1B0B-48FC-CDA9-224BBD93978D}"/>
              </a:ext>
            </a:extLst>
          </p:cNvPr>
          <p:cNvSpPr/>
          <p:nvPr/>
        </p:nvSpPr>
        <p:spPr>
          <a:xfrm>
            <a:off x="343422" y="1374729"/>
            <a:ext cx="11354844" cy="21920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5D3BD8D-0047-EA7D-F439-9BF86E425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 </a:t>
            </a:r>
            <a:r>
              <a:rPr lang="en-US" altLang="zh-TW" dirty="0"/>
              <a:t>Ensuring Superior Audio Quality &amp; Performance</a:t>
            </a:r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AE0EE5A-E04D-35CF-9879-5CCA50B9DFF5}"/>
              </a:ext>
            </a:extLst>
          </p:cNvPr>
          <p:cNvGrpSpPr/>
          <p:nvPr/>
        </p:nvGrpSpPr>
        <p:grpSpPr>
          <a:xfrm>
            <a:off x="565408" y="4535802"/>
            <a:ext cx="10622773" cy="1711366"/>
            <a:chOff x="998068" y="1861500"/>
            <a:chExt cx="10622773" cy="1711366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011D8864-0E48-8A83-2CFA-4DA80E7ADD5A}"/>
                </a:ext>
              </a:extLst>
            </p:cNvPr>
            <p:cNvSpPr txBox="1"/>
            <p:nvPr/>
          </p:nvSpPr>
          <p:spPr>
            <a:xfrm>
              <a:off x="998068" y="1861500"/>
              <a:ext cx="3543128" cy="1711366"/>
            </a:xfrm>
            <a:prstGeom prst="rect">
              <a:avLst/>
            </a:prstGeom>
            <a:noFill/>
          </p:spPr>
          <p:txBody>
            <a:bodyPr wrap="square" numCol="1" spcCol="72000" rtlCol="0">
              <a:spAutoFit/>
            </a:bodyPr>
            <a:lstStyle/>
            <a:p>
              <a:pPr marL="180975" lvl="1" indent="-180975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TW" sz="1800" dirty="0"/>
                <a:t>RTD</a:t>
              </a:r>
              <a:r>
                <a:rPr lang="en-US" altLang="zh-TW" dirty="0"/>
                <a:t>(Round Trip Dealy</a:t>
              </a:r>
              <a:r>
                <a:rPr lang="en-US" altLang="zh-TW" sz="1800" dirty="0"/>
                <a:t>)</a:t>
              </a:r>
            </a:p>
            <a:p>
              <a:pPr marL="180975" lvl="1" indent="-180975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TW" sz="1800" dirty="0"/>
                <a:t>Sensitivity Frequency response</a:t>
              </a:r>
            </a:p>
            <a:p>
              <a:pPr marL="180975" lvl="1" indent="-180975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TW" sz="1800" dirty="0"/>
                <a:t>Loudness Ratings</a:t>
              </a:r>
            </a:p>
            <a:p>
              <a:pPr marL="180975" lvl="1" indent="-180975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TW" sz="1800" dirty="0"/>
                <a:t>Speech Quality During Single Talk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F93200B-18EB-3EC0-94C9-2CEE3543F1FC}"/>
                </a:ext>
              </a:extLst>
            </p:cNvPr>
            <p:cNvSpPr txBox="1"/>
            <p:nvPr/>
          </p:nvSpPr>
          <p:spPr>
            <a:xfrm>
              <a:off x="8380841" y="1861500"/>
              <a:ext cx="3240000" cy="1711366"/>
            </a:xfrm>
            <a:prstGeom prst="rect">
              <a:avLst/>
            </a:prstGeom>
            <a:noFill/>
          </p:spPr>
          <p:txBody>
            <a:bodyPr wrap="square" numCol="1" spcCol="72000" rtlCol="0">
              <a:spAutoFit/>
            </a:bodyPr>
            <a:lstStyle/>
            <a:p>
              <a:pPr marL="180975" lvl="1" indent="-180975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TW" sz="1800" dirty="0"/>
                <a:t>Speech quality in the presence of BGN</a:t>
              </a:r>
            </a:p>
            <a:p>
              <a:pPr marL="180975" lvl="1" indent="-180975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TW" sz="1800" dirty="0"/>
                <a:t>Absolute noise level</a:t>
              </a:r>
            </a:p>
            <a:p>
              <a:pPr marL="180975" lvl="1" indent="-180975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TW" sz="1800" dirty="0"/>
                <a:t>DTMF cancellation  </a:t>
              </a:r>
              <a:endParaRPr lang="en-US" sz="1800" kern="100" dirty="0">
                <a:effectLst/>
                <a:ea typeface="PMingLiU" panose="02020500000000000000" pitchFamily="18" charset="-120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022800B-9B2D-CD63-CA1F-7DF6727FD1BF}"/>
                </a:ext>
              </a:extLst>
            </p:cNvPr>
            <p:cNvSpPr txBox="1"/>
            <p:nvPr/>
          </p:nvSpPr>
          <p:spPr>
            <a:xfrm>
              <a:off x="4772109" y="1861500"/>
              <a:ext cx="3377819" cy="1711366"/>
            </a:xfrm>
            <a:prstGeom prst="rect">
              <a:avLst/>
            </a:prstGeom>
            <a:noFill/>
          </p:spPr>
          <p:txBody>
            <a:bodyPr wrap="square" numCol="1" spcCol="72000" rtlCol="0">
              <a:spAutoFit/>
            </a:bodyPr>
            <a:lstStyle/>
            <a:p>
              <a:pPr marL="180975" lvl="1" indent="-180975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TW" sz="1800" dirty="0"/>
                <a:t>Idle Channel Noise</a:t>
              </a:r>
            </a:p>
            <a:p>
              <a:pPr marL="180975" lvl="1" indent="-180975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TW" sz="1800" dirty="0"/>
                <a:t>Out-of-band signals</a:t>
              </a:r>
            </a:p>
            <a:p>
              <a:pPr marL="180975" lvl="1" indent="-180975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TW" sz="1800" dirty="0"/>
                <a:t>Echo Performance without BGN</a:t>
              </a:r>
            </a:p>
            <a:p>
              <a:pPr marL="180975" lvl="1" indent="-180975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TW" sz="1800" dirty="0"/>
                <a:t>Double talk Performance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6712EF45-14CE-FB79-DA3C-04DB37117893}"/>
              </a:ext>
            </a:extLst>
          </p:cNvPr>
          <p:cNvSpPr txBox="1"/>
          <p:nvPr/>
        </p:nvSpPr>
        <p:spPr>
          <a:xfrm>
            <a:off x="565408" y="4049820"/>
            <a:ext cx="52708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Most Critical test cases for CarPlay Certification: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074BCD-C16C-8A4D-33F1-412B7C930D80}"/>
              </a:ext>
            </a:extLst>
          </p:cNvPr>
          <p:cNvSpPr txBox="1"/>
          <p:nvPr/>
        </p:nvSpPr>
        <p:spPr>
          <a:xfrm>
            <a:off x="632564" y="1717076"/>
            <a:ext cx="999314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We utilize our in-house ITU-T testing tool to verify audio quality and performance, ensuring compliance with ITU-T and CarPlay Certifications. By simulating real-world conditions, we assess echo cancellation, noise reduction, and speech clarity. This not only guarantees optimal audio quality but also streamlines the certification process, reducing both development time and cost</a:t>
            </a:r>
          </a:p>
        </p:txBody>
      </p:sp>
    </p:spTree>
    <p:extLst>
      <p:ext uri="{BB962C8B-B14F-4D97-AF65-F5344CB8AC3E}">
        <p14:creationId xmlns:p14="http://schemas.microsoft.com/office/powerpoint/2010/main" val="3540900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5E87EF2-7C3F-F412-942F-0EBEC9FEEC26}"/>
              </a:ext>
            </a:extLst>
          </p:cNvPr>
          <p:cNvSpPr/>
          <p:nvPr/>
        </p:nvSpPr>
        <p:spPr>
          <a:xfrm>
            <a:off x="463463" y="1791449"/>
            <a:ext cx="4722312" cy="444338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18AF78-BFB1-7E3E-840A-10EFCD719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solidFill>
                  <a:schemeClr val="dk1"/>
                </a:solidFill>
                <a:ea typeface="+mn-ea"/>
                <a:cs typeface="+mn-cs"/>
              </a:rPr>
              <a:t>In-House ITU-T Testing Tool</a:t>
            </a:r>
            <a:r>
              <a:rPr lang="en-US" altLang="zh-TW" sz="3200" b="1" kern="1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</a:t>
            </a:r>
            <a:endParaRPr lang="en-US" altLang="zh-TW" sz="3200" b="1" dirty="0">
              <a:latin typeface="+mn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067840-A530-B665-1115-62975B9D02F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Round Trip Delay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257F3E-B647-327E-3F2C-B3728EF86BDF}"/>
              </a:ext>
            </a:extLst>
          </p:cNvPr>
          <p:cNvSpPr txBox="1"/>
          <p:nvPr/>
        </p:nvSpPr>
        <p:spPr>
          <a:xfrm>
            <a:off x="653800" y="1910961"/>
            <a:ext cx="4341638" cy="42043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b="1" dirty="0"/>
              <a:t>Key Influencing Factors</a:t>
            </a:r>
          </a:p>
          <a:p>
            <a:pPr marL="627063" lvl="1" indent="-2698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Audio Framework Path / Speed</a:t>
            </a:r>
          </a:p>
          <a:p>
            <a:pPr marL="627063" lvl="1" indent="-2698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Bulk Delay</a:t>
            </a:r>
          </a:p>
          <a:p>
            <a:pPr marL="627063" lvl="1" indent="-269875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altLang="zh-TW" sz="1800" b="1" baseline="0" dirty="0"/>
              <a:t>Challenges</a:t>
            </a:r>
          </a:p>
          <a:p>
            <a:pPr marL="627063" lvl="1" indent="-2698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baseline="0" dirty="0"/>
              <a:t>Android system Wireless: &lt; 415ms</a:t>
            </a:r>
          </a:p>
          <a:p>
            <a:pPr marL="627063" lvl="1" indent="-269875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altLang="zh-TW" sz="1800" b="1" dirty="0"/>
              <a:t>A&amp;W Advantages / Countermeasures</a:t>
            </a:r>
          </a:p>
          <a:p>
            <a:pPr marL="627063" lvl="1" indent="-269875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TW" dirty="0"/>
              <a:t>Audio Framework Path Optimization</a:t>
            </a:r>
          </a:p>
          <a:p>
            <a:pPr marL="627063" lvl="1" indent="-269875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TW" dirty="0"/>
              <a:t>Lower Latency : System RDP </a:t>
            </a:r>
            <a:r>
              <a:rPr lang="en-US" dirty="0"/>
              <a:t> &lt; 350ms</a:t>
            </a:r>
          </a:p>
        </p:txBody>
      </p:sp>
      <p:pic>
        <p:nvPicPr>
          <p:cNvPr id="9" name="Content Placeholder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69B0883E-E108-8A53-D406-A6388E4C9AD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9791" y="1822083"/>
            <a:ext cx="6058746" cy="438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5221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9C4BD-7707-53DB-F8DB-70A13AED0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In-House ITU-T Testing Tool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05CFB98-851A-45ED-66CA-74029F871F4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Speech quality in the presence of BGN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FBAC41-9BDE-8173-4951-B9A05337777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06" t="2080" r="1652" b="3118"/>
          <a:stretch/>
        </p:blipFill>
        <p:spPr>
          <a:xfrm>
            <a:off x="6673396" y="1820375"/>
            <a:ext cx="5270171" cy="404528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DE72409-8861-792B-1BB7-BDD1A983E0BF}"/>
              </a:ext>
            </a:extLst>
          </p:cNvPr>
          <p:cNvSpPr txBox="1"/>
          <p:nvPr/>
        </p:nvSpPr>
        <p:spPr>
          <a:xfrm>
            <a:off x="523349" y="1820375"/>
            <a:ext cx="6047624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600" b="1" dirty="0"/>
              <a:t>Key Influencing Factors</a:t>
            </a:r>
          </a:p>
          <a:p>
            <a:pPr marL="627063" lvl="1" indent="-269875">
              <a:buFont typeface="Arial" panose="020B0604020202020204" pitchFamily="34" charset="0"/>
              <a:buChar char="•"/>
            </a:pPr>
            <a:r>
              <a:rPr lang="en-US" sz="1600" dirty="0"/>
              <a:t>Noise, e.g., engine noise, A/C, Wind noise, rain sound, fan noise…</a:t>
            </a:r>
          </a:p>
          <a:p>
            <a:pPr marL="627063" lvl="1" indent="-269875">
              <a:buFont typeface="Arial" panose="020B0604020202020204" pitchFamily="34" charset="0"/>
              <a:buChar char="•"/>
            </a:pPr>
            <a:r>
              <a:rPr lang="en-US" sz="1600" dirty="0"/>
              <a:t>Each metric affects one another, the noise is close to human voices, the noise is extremely loud, making it very difficult to calibrate.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altLang="zh-TW" sz="1600" b="1" baseline="0" dirty="0"/>
              <a:t>Challenges</a:t>
            </a:r>
          </a:p>
          <a:p>
            <a:pPr marL="627063" lvl="1" indent="-269875">
              <a:buFont typeface="Arial" panose="020B0604020202020204" pitchFamily="34" charset="0"/>
              <a:buChar char="•"/>
            </a:pPr>
            <a:r>
              <a:rPr lang="en-US" altLang="zh-TW" sz="1600" baseline="0" dirty="0"/>
              <a:t>11.13 Background noise transmission</a:t>
            </a:r>
          </a:p>
          <a:p>
            <a:pPr marL="814285" lvl="2"/>
            <a:r>
              <a:rPr lang="en-US" altLang="zh-TW" sz="1600" baseline="0" dirty="0"/>
              <a:t>BGNT Level, Lombard Effect Factor</a:t>
            </a:r>
          </a:p>
          <a:p>
            <a:pPr marL="814285" lvl="2"/>
            <a:r>
              <a:rPr lang="en-US" altLang="zh-TW" sz="1600" baseline="0" dirty="0"/>
              <a:t>EN Speech Quality BGN GMOS</a:t>
            </a:r>
          </a:p>
          <a:p>
            <a:pPr marL="814285" lvl="2"/>
            <a:r>
              <a:rPr lang="en-US" altLang="zh-TW" sz="1600" baseline="0" dirty="0"/>
              <a:t>Check Noise Quality EN NMOS</a:t>
            </a:r>
          </a:p>
          <a:p>
            <a:pPr marL="814285" lvl="2"/>
            <a:r>
              <a:rPr lang="en-US" altLang="zh-TW" sz="1600" baseline="0" dirty="0"/>
              <a:t>Check Speech Quality EN SMOS </a:t>
            </a:r>
            <a:endParaRPr lang="en-US" sz="16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altLang="zh-TW" sz="1600" b="1" dirty="0"/>
              <a:t>A&amp;W Advantages / Countermeasures</a:t>
            </a:r>
          </a:p>
          <a:p>
            <a:pPr marL="627063" lvl="1" indent="-269875">
              <a:buFont typeface="Arial" pitchFamily="34" charset="0"/>
              <a:buChar char="•"/>
            </a:pPr>
            <a:r>
              <a:rPr lang="en-US" altLang="zh-TW" sz="1600" dirty="0"/>
              <a:t>The ECNR algorithm effectively manages noise processing</a:t>
            </a:r>
          </a:p>
          <a:p>
            <a:pPr marL="627063" lvl="1" indent="-269875">
              <a:buFont typeface="Arial" pitchFamily="34" charset="0"/>
              <a:buChar char="•"/>
            </a:pPr>
            <a:r>
              <a:rPr lang="en-US" altLang="zh-TW" sz="1600" dirty="0"/>
              <a:t>High-quality calls can be ensured even in very noisy environments, without a noticeable drop in sound quality due to extracting voices from loud background noise.</a:t>
            </a:r>
          </a:p>
        </p:txBody>
      </p:sp>
    </p:spTree>
    <p:extLst>
      <p:ext uri="{BB962C8B-B14F-4D97-AF65-F5344CB8AC3E}">
        <p14:creationId xmlns:p14="http://schemas.microsoft.com/office/powerpoint/2010/main" val="1837340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05D11DA-236F-F6D5-13F8-D53F70824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Test Results</a:t>
            </a:r>
            <a:endParaRPr lang="zh-TW" altLang="en-US" dirty="0"/>
          </a:p>
        </p:txBody>
      </p:sp>
      <p:pic>
        <p:nvPicPr>
          <p:cNvPr id="8" name="內容版面配置區 7">
            <a:extLst>
              <a:ext uri="{FF2B5EF4-FFF2-40B4-BE49-F238E27FC236}">
                <a16:creationId xmlns:a16="http://schemas.microsoft.com/office/drawing/2014/main" id="{C75B0D42-0017-0A1D-A18A-565C5E5DE4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t="8228"/>
          <a:stretch/>
        </p:blipFill>
        <p:spPr>
          <a:xfrm>
            <a:off x="1588269" y="1484334"/>
            <a:ext cx="9566158" cy="5256291"/>
          </a:xfr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FD75E9-3E90-350F-0E12-EC8AD01402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Wideband Speech for Wireless CarPlay</a:t>
            </a:r>
          </a:p>
        </p:txBody>
      </p:sp>
    </p:spTree>
    <p:extLst>
      <p:ext uri="{BB962C8B-B14F-4D97-AF65-F5344CB8AC3E}">
        <p14:creationId xmlns:p14="http://schemas.microsoft.com/office/powerpoint/2010/main" val="30062774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FB99DB-118B-3AD8-9C04-658358EF7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868D977-5C32-396F-0E9C-7A0F2095D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Test Results</a:t>
            </a:r>
            <a:endParaRPr lang="zh-TW" alt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936152-D022-93DA-23FF-920F1717545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Wideband Speech for Wireless CarPlay</a:t>
            </a:r>
          </a:p>
        </p:txBody>
      </p:sp>
      <p:pic>
        <p:nvPicPr>
          <p:cNvPr id="6" name="內容版面配置區 4">
            <a:extLst>
              <a:ext uri="{FF2B5EF4-FFF2-40B4-BE49-F238E27FC236}">
                <a16:creationId xmlns:a16="http://schemas.microsoft.com/office/drawing/2014/main" id="{D6CE33A1-9C65-C87C-9D60-B0F8DD8FE5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71649" y="1709086"/>
            <a:ext cx="4483331" cy="4525297"/>
          </a:xfr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AA1A48DD-5D87-2A66-8F00-F8876B8F12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1110" y="1709085"/>
            <a:ext cx="5486423" cy="444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2161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1A086D-7F0B-E67B-2D43-00EE15A549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8DCA799-5992-E0D2-D89A-D5438A352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Test Results</a:t>
            </a:r>
            <a:endParaRPr lang="zh-TW" alt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8DB56D-B92D-D032-9814-45A7614711C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Wideband Speech for Wireless CarPlay</a:t>
            </a:r>
          </a:p>
        </p:txBody>
      </p:sp>
      <p:pic>
        <p:nvPicPr>
          <p:cNvPr id="7" name="內容版面配置區 6">
            <a:extLst>
              <a:ext uri="{FF2B5EF4-FFF2-40B4-BE49-F238E27FC236}">
                <a16:creationId xmlns:a16="http://schemas.microsoft.com/office/drawing/2014/main" id="{038170E5-EB57-C810-A68C-9C0ADA714F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82671" y="1710000"/>
            <a:ext cx="5349886" cy="4525200"/>
          </a:xfr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CB550AE4-A03D-3777-553F-10D15CA848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2800" y="1710000"/>
            <a:ext cx="5392471" cy="452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0096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36EDDD-9506-C86A-BE74-FAE3056F7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C1C2EE5-7E82-66B3-3035-24B21AC7E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Test Results</a:t>
            </a:r>
            <a:endParaRPr lang="zh-TW" alt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0DE925-08BD-60A9-8E86-30E5225D3B2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Wideband Speech for Wireless CarPlay</a:t>
            </a: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9CCFBCC5-FDA9-CD25-ABFC-0EEE252C7D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800" y="1710000"/>
            <a:ext cx="5308816" cy="4525200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1A780949-3EE8-F0AE-C8DB-A4C8345C0A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3607" y="1710000"/>
            <a:ext cx="5427377" cy="452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2969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68094-A661-ABBD-0B07-4AE7615FA6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ACA495D-CD67-F612-1B0A-FC05457EF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Test Results</a:t>
            </a:r>
            <a:endParaRPr lang="zh-TW" alt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109A6D-13B6-47FB-D5A7-A430B633616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Super-Wideband Speech for Wireless CarPlay</a:t>
            </a:r>
          </a:p>
        </p:txBody>
      </p:sp>
      <p:pic>
        <p:nvPicPr>
          <p:cNvPr id="6" name="內容版面配置區 6">
            <a:extLst>
              <a:ext uri="{FF2B5EF4-FFF2-40B4-BE49-F238E27FC236}">
                <a16:creationId xmlns:a16="http://schemas.microsoft.com/office/drawing/2014/main" id="{AD9B3B35-A07F-00BE-2E83-DC4416E485F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805"/>
          <a:stretch/>
        </p:blipFill>
        <p:spPr>
          <a:xfrm>
            <a:off x="1465936" y="1526748"/>
            <a:ext cx="9260127" cy="5108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9433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88639B-2D5F-5921-393B-75882E2780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FEC4546-3D69-01E8-96C4-0C4E7A43B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Test Results</a:t>
            </a:r>
            <a:endParaRPr lang="zh-TW" alt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589242-19AA-B9DC-EDCA-FE5D29CBE8B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Super-Wideband Speech for Wireless CarPlay</a:t>
            </a:r>
          </a:p>
        </p:txBody>
      </p:sp>
      <p:pic>
        <p:nvPicPr>
          <p:cNvPr id="4" name="內容版面配置區 4">
            <a:extLst>
              <a:ext uri="{FF2B5EF4-FFF2-40B4-BE49-F238E27FC236}">
                <a16:creationId xmlns:a16="http://schemas.microsoft.com/office/drawing/2014/main" id="{873B2762-6DDF-4188-3B68-268C68D03E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72800" y="1710000"/>
            <a:ext cx="4430937" cy="4529560"/>
          </a:xfrm>
        </p:spPr>
      </p:pic>
      <p:pic>
        <p:nvPicPr>
          <p:cNvPr id="5" name="圖片 6">
            <a:extLst>
              <a:ext uri="{FF2B5EF4-FFF2-40B4-BE49-F238E27FC236}">
                <a16:creationId xmlns:a16="http://schemas.microsoft.com/office/drawing/2014/main" id="{CDE19C79-76F2-6DFA-7A91-B68F8F986A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1692" y="1710000"/>
            <a:ext cx="4791425" cy="4529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9434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B5699A-A8C1-8EF2-416E-1DFD2F1AA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1FFACFF-9F88-A7BD-EAAF-EC5B0A461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Test Results</a:t>
            </a:r>
            <a:endParaRPr lang="zh-TW" alt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CA66E8-13EE-C76A-D64D-006AD47416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Super-Wideband Speech for Wireless CarPlay</a:t>
            </a:r>
          </a:p>
        </p:txBody>
      </p:sp>
      <p:pic>
        <p:nvPicPr>
          <p:cNvPr id="4" name="內容版面配置區 4">
            <a:extLst>
              <a:ext uri="{FF2B5EF4-FFF2-40B4-BE49-F238E27FC236}">
                <a16:creationId xmlns:a16="http://schemas.microsoft.com/office/drawing/2014/main" id="{0C753132-90E4-FDCE-55C5-7F4976CADB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72800" y="1710000"/>
            <a:ext cx="5301318" cy="4528800"/>
          </a:xfrm>
        </p:spPr>
      </p:pic>
      <p:pic>
        <p:nvPicPr>
          <p:cNvPr id="5" name="圖片 6">
            <a:extLst>
              <a:ext uri="{FF2B5EF4-FFF2-40B4-BE49-F238E27FC236}">
                <a16:creationId xmlns:a16="http://schemas.microsoft.com/office/drawing/2014/main" id="{57472082-C670-A115-D4C0-96332F1409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1418" y="1710000"/>
            <a:ext cx="5320103" cy="45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5807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BD3F1-D36C-EC92-65F7-8B62A9DC1E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EA35F62-0581-0E27-2986-B12389FB4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Test Results</a:t>
            </a:r>
            <a:endParaRPr lang="zh-TW" alt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C24C09-22EB-8015-ED36-2F46317409F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Super-Wideband Speech for Wireless CarPlay</a:t>
            </a:r>
          </a:p>
        </p:txBody>
      </p:sp>
      <p:pic>
        <p:nvPicPr>
          <p:cNvPr id="6" name="圖片 8">
            <a:extLst>
              <a:ext uri="{FF2B5EF4-FFF2-40B4-BE49-F238E27FC236}">
                <a16:creationId xmlns:a16="http://schemas.microsoft.com/office/drawing/2014/main" id="{FE210F46-D5F5-B9C6-3084-017CFCE3F1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800" y="1710000"/>
            <a:ext cx="5188811" cy="4528800"/>
          </a:xfrm>
          <a:prstGeom prst="rect">
            <a:avLst/>
          </a:prstGeom>
        </p:spPr>
      </p:pic>
      <p:pic>
        <p:nvPicPr>
          <p:cNvPr id="7" name="圖片 10">
            <a:extLst>
              <a:ext uri="{FF2B5EF4-FFF2-40B4-BE49-F238E27FC236}">
                <a16:creationId xmlns:a16="http://schemas.microsoft.com/office/drawing/2014/main" id="{AB34959A-B650-37BE-63BD-12C1097E63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7785" y="1710000"/>
            <a:ext cx="5330106" cy="45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8598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2168287"/>
            <a:ext cx="9144000" cy="2387600"/>
          </a:xfrm>
        </p:spPr>
        <p:txBody>
          <a:bodyPr/>
          <a:lstStyle/>
          <a:p>
            <a:r>
              <a:rPr lang="en-US" altLang="zh-TW" dirty="0"/>
              <a:t>Test in a real car</a:t>
            </a:r>
            <a:br>
              <a:rPr lang="en-US" altLang="zh-TW" dirty="0"/>
            </a:br>
            <a:r>
              <a:rPr lang="en-US" altLang="zh-TW" dirty="0"/>
              <a:t>(Suzuki </a:t>
            </a:r>
            <a:r>
              <a:rPr lang="en-US" altLang="zh-TW" dirty="0" err="1"/>
              <a:t>Terios</a:t>
            </a:r>
            <a:r>
              <a:rPr lang="en-US" altLang="zh-TW" dirty="0"/>
              <a:t>)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703018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58989" y="510369"/>
            <a:ext cx="5334217" cy="648000"/>
          </a:xfrm>
        </p:spPr>
        <p:txBody>
          <a:bodyPr>
            <a:normAutofit fontScale="90000"/>
          </a:bodyPr>
          <a:lstStyle/>
          <a:p>
            <a:r>
              <a:rPr lang="en-US" altLang="zh-TW" dirty="0"/>
              <a:t>Car speed 60km case</a:t>
            </a:r>
            <a:br>
              <a:rPr lang="en-US" altLang="zh-TW" dirty="0"/>
            </a:br>
            <a:r>
              <a:rPr lang="en-US" altLang="zh-TW" dirty="0"/>
              <a:t>-single talk</a:t>
            </a:r>
            <a:endParaRPr lang="zh-TW" altLang="en-US" dirty="0"/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1924830" y="1924481"/>
            <a:ext cx="8342339" cy="4351338"/>
          </a:xfrm>
          <a:prstGeom prst="rect">
            <a:avLst/>
          </a:prstGeom>
        </p:spPr>
      </p:pic>
      <p:sp>
        <p:nvSpPr>
          <p:cNvPr id="4" name="文字方塊 3"/>
          <p:cNvSpPr txBox="1"/>
          <p:nvPr/>
        </p:nvSpPr>
        <p:spPr>
          <a:xfrm>
            <a:off x="6516554" y="827696"/>
            <a:ext cx="988541" cy="378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Before:</a:t>
            </a:r>
            <a:endParaRPr lang="zh-TW" altLang="en-US" dirty="0"/>
          </a:p>
        </p:txBody>
      </p:sp>
      <p:sp>
        <p:nvSpPr>
          <p:cNvPr id="5" name="文字方塊 4"/>
          <p:cNvSpPr txBox="1"/>
          <p:nvPr/>
        </p:nvSpPr>
        <p:spPr>
          <a:xfrm>
            <a:off x="9227228" y="834369"/>
            <a:ext cx="988541" cy="378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After:</a:t>
            </a:r>
            <a:endParaRPr lang="zh-TW" altLang="en-US" dirty="0"/>
          </a:p>
        </p:txBody>
      </p:sp>
      <p:pic>
        <p:nvPicPr>
          <p:cNvPr id="7" name="60km_ECNR_befor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505095" y="719039"/>
            <a:ext cx="609600" cy="609600"/>
          </a:xfrm>
          <a:prstGeom prst="rect">
            <a:avLst/>
          </a:prstGeom>
        </p:spPr>
      </p:pic>
      <p:pic>
        <p:nvPicPr>
          <p:cNvPr id="8" name="60km_ECNR_after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215769" y="712366"/>
            <a:ext cx="609600" cy="609600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838200" y="1588776"/>
            <a:ext cx="5731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real car test (Suzuki </a:t>
            </a:r>
            <a:r>
              <a:rPr lang="en-US" altLang="zh-TW" dirty="0" err="1"/>
              <a:t>Terios</a:t>
            </a:r>
            <a:r>
              <a:rPr lang="en-US" altLang="zh-TW" dirty="0"/>
              <a:t>), car speed  60km/</a:t>
            </a:r>
            <a:r>
              <a:rPr lang="en-US" altLang="zh-TW" dirty="0" err="1"/>
              <a:t>hr</a:t>
            </a:r>
            <a:endParaRPr lang="zh-TW" altLang="en-US" dirty="0"/>
          </a:p>
        </p:txBody>
      </p:sp>
      <p:sp>
        <p:nvSpPr>
          <p:cNvPr id="10" name="文字方塊 9"/>
          <p:cNvSpPr txBox="1"/>
          <p:nvPr/>
        </p:nvSpPr>
        <p:spPr>
          <a:xfrm>
            <a:off x="659027" y="2710249"/>
            <a:ext cx="996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Before</a:t>
            </a:r>
            <a:endParaRPr lang="zh-TW" altLang="en-US" dirty="0"/>
          </a:p>
        </p:txBody>
      </p:sp>
      <p:sp>
        <p:nvSpPr>
          <p:cNvPr id="11" name="文字方塊 10"/>
          <p:cNvSpPr txBox="1"/>
          <p:nvPr/>
        </p:nvSpPr>
        <p:spPr>
          <a:xfrm>
            <a:off x="659027" y="4099142"/>
            <a:ext cx="996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After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25858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7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87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6255" y="457241"/>
            <a:ext cx="5459745" cy="648000"/>
          </a:xfrm>
        </p:spPr>
        <p:txBody>
          <a:bodyPr>
            <a:normAutofit fontScale="90000"/>
          </a:bodyPr>
          <a:lstStyle/>
          <a:p>
            <a:r>
              <a:rPr lang="en-US" altLang="zh-TW" dirty="0"/>
              <a:t>Car speed 60km case</a:t>
            </a:r>
            <a:br>
              <a:rPr lang="en-US" altLang="zh-TW" dirty="0"/>
            </a:br>
            <a:r>
              <a:rPr lang="en-US" altLang="zh-TW" dirty="0"/>
              <a:t>-double talk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1926000" y="1926000"/>
            <a:ext cx="8311544" cy="4351338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516554" y="827696"/>
            <a:ext cx="988541" cy="378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Before:</a:t>
            </a:r>
            <a:endParaRPr lang="zh-TW" altLang="en-US" dirty="0"/>
          </a:p>
        </p:txBody>
      </p:sp>
      <p:sp>
        <p:nvSpPr>
          <p:cNvPr id="6" name="文字方塊 5"/>
          <p:cNvSpPr txBox="1"/>
          <p:nvPr/>
        </p:nvSpPr>
        <p:spPr>
          <a:xfrm>
            <a:off x="9227228" y="834369"/>
            <a:ext cx="988541" cy="378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After:</a:t>
            </a:r>
            <a:endParaRPr lang="zh-TW" altLang="en-US" dirty="0"/>
          </a:p>
        </p:txBody>
      </p:sp>
      <p:sp>
        <p:nvSpPr>
          <p:cNvPr id="7" name="文字方塊 6"/>
          <p:cNvSpPr txBox="1"/>
          <p:nvPr/>
        </p:nvSpPr>
        <p:spPr>
          <a:xfrm>
            <a:off x="659027" y="2710249"/>
            <a:ext cx="996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Before</a:t>
            </a:r>
            <a:endParaRPr lang="zh-TW" altLang="en-US" dirty="0"/>
          </a:p>
        </p:txBody>
      </p:sp>
      <p:sp>
        <p:nvSpPr>
          <p:cNvPr id="8" name="文字方塊 7"/>
          <p:cNvSpPr txBox="1"/>
          <p:nvPr/>
        </p:nvSpPr>
        <p:spPr>
          <a:xfrm>
            <a:off x="659027" y="4099142"/>
            <a:ext cx="996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After</a:t>
            </a:r>
            <a:endParaRPr lang="zh-TW" altLang="en-US" dirty="0"/>
          </a:p>
        </p:txBody>
      </p:sp>
      <p:sp>
        <p:nvSpPr>
          <p:cNvPr id="9" name="文字方塊 8"/>
          <p:cNvSpPr txBox="1"/>
          <p:nvPr/>
        </p:nvSpPr>
        <p:spPr>
          <a:xfrm>
            <a:off x="838200" y="1588776"/>
            <a:ext cx="5731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real car test (Suzuki </a:t>
            </a:r>
            <a:r>
              <a:rPr lang="en-US" altLang="zh-TW" dirty="0" err="1"/>
              <a:t>Terios</a:t>
            </a:r>
            <a:r>
              <a:rPr lang="en-US" altLang="zh-TW" dirty="0"/>
              <a:t>), car speed  60km/</a:t>
            </a:r>
            <a:r>
              <a:rPr lang="en-US" altLang="zh-TW" dirty="0" err="1"/>
              <a:t>hr</a:t>
            </a:r>
            <a:endParaRPr lang="zh-TW" altLang="en-US" dirty="0"/>
          </a:p>
        </p:txBody>
      </p:sp>
      <p:pic>
        <p:nvPicPr>
          <p:cNvPr id="10" name="60km_ECNR_DT_befor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505095" y="719039"/>
            <a:ext cx="609600" cy="609600"/>
          </a:xfrm>
          <a:prstGeom prst="rect">
            <a:avLst/>
          </a:prstGeom>
        </p:spPr>
      </p:pic>
      <p:pic>
        <p:nvPicPr>
          <p:cNvPr id="11" name="60km_ECNR_DT_after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215769" y="71236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450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2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812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21138" y="395694"/>
            <a:ext cx="5829396" cy="648000"/>
          </a:xfrm>
        </p:spPr>
        <p:txBody>
          <a:bodyPr>
            <a:normAutofit fontScale="90000"/>
          </a:bodyPr>
          <a:lstStyle/>
          <a:p>
            <a:r>
              <a:rPr lang="en-US" altLang="zh-TW" dirty="0"/>
              <a:t>Car speed 120km case</a:t>
            </a:r>
            <a:br>
              <a:rPr lang="en-US" altLang="zh-TW" dirty="0"/>
            </a:br>
            <a:r>
              <a:rPr lang="en-US" altLang="zh-TW" dirty="0"/>
              <a:t>-single talk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6516554" y="827696"/>
            <a:ext cx="988541" cy="378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Before:</a:t>
            </a:r>
            <a:endParaRPr lang="zh-TW" altLang="en-US" dirty="0"/>
          </a:p>
        </p:txBody>
      </p:sp>
      <p:sp>
        <p:nvSpPr>
          <p:cNvPr id="5" name="文字方塊 4"/>
          <p:cNvSpPr txBox="1"/>
          <p:nvPr/>
        </p:nvSpPr>
        <p:spPr>
          <a:xfrm>
            <a:off x="9227228" y="834369"/>
            <a:ext cx="988541" cy="378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After:</a:t>
            </a:r>
            <a:endParaRPr lang="zh-TW" altLang="en-US" dirty="0"/>
          </a:p>
        </p:txBody>
      </p:sp>
      <p:sp>
        <p:nvSpPr>
          <p:cNvPr id="6" name="文字方塊 5"/>
          <p:cNvSpPr txBox="1"/>
          <p:nvPr/>
        </p:nvSpPr>
        <p:spPr>
          <a:xfrm>
            <a:off x="659027" y="2710249"/>
            <a:ext cx="996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Before</a:t>
            </a:r>
            <a:endParaRPr lang="zh-TW" altLang="en-US" dirty="0"/>
          </a:p>
        </p:txBody>
      </p:sp>
      <p:sp>
        <p:nvSpPr>
          <p:cNvPr id="7" name="文字方塊 6"/>
          <p:cNvSpPr txBox="1"/>
          <p:nvPr/>
        </p:nvSpPr>
        <p:spPr>
          <a:xfrm>
            <a:off x="659027" y="4099142"/>
            <a:ext cx="996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After</a:t>
            </a:r>
            <a:endParaRPr lang="zh-TW" altLang="en-US" dirty="0"/>
          </a:p>
        </p:txBody>
      </p:sp>
      <p:pic>
        <p:nvPicPr>
          <p:cNvPr id="11" name="內容版面配置區 10"/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1926000" y="1926000"/>
            <a:ext cx="8301180" cy="4351338"/>
          </a:xfrm>
          <a:prstGeom prst="rect">
            <a:avLst/>
          </a:prstGeom>
        </p:spPr>
      </p:pic>
      <p:pic>
        <p:nvPicPr>
          <p:cNvPr id="12" name="120km_ECNR_befor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505095" y="719039"/>
            <a:ext cx="609600" cy="609600"/>
          </a:xfrm>
          <a:prstGeom prst="rect">
            <a:avLst/>
          </a:prstGeom>
        </p:spPr>
      </p:pic>
      <p:pic>
        <p:nvPicPr>
          <p:cNvPr id="13" name="120km_ECNR_after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215769" y="712366"/>
            <a:ext cx="609600" cy="609600"/>
          </a:xfrm>
          <a:prstGeom prst="rect">
            <a:avLst/>
          </a:prstGeom>
        </p:spPr>
      </p:pic>
      <p:sp>
        <p:nvSpPr>
          <p:cNvPr id="14" name="文字方塊 13"/>
          <p:cNvSpPr txBox="1"/>
          <p:nvPr/>
        </p:nvSpPr>
        <p:spPr>
          <a:xfrm>
            <a:off x="838200" y="1588776"/>
            <a:ext cx="5731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real car test</a:t>
            </a:r>
            <a:r>
              <a:rPr lang="zh-TW" altLang="en-US" dirty="0"/>
              <a:t> </a:t>
            </a:r>
            <a:r>
              <a:rPr lang="en-US" altLang="zh-TW" dirty="0"/>
              <a:t>(Honda CRV), car speed  120km/</a:t>
            </a:r>
            <a:r>
              <a:rPr lang="en-US" altLang="zh-TW" dirty="0" err="1"/>
              <a:t>hr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95483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2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62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0124" y="447003"/>
            <a:ext cx="5634843" cy="648000"/>
          </a:xfrm>
        </p:spPr>
        <p:txBody>
          <a:bodyPr>
            <a:normAutofit fontScale="90000"/>
          </a:bodyPr>
          <a:lstStyle/>
          <a:p>
            <a:r>
              <a:rPr lang="en-US" altLang="zh-TW" dirty="0"/>
              <a:t>Car speed 120km case</a:t>
            </a:r>
            <a:br>
              <a:rPr lang="en-US" altLang="zh-TW" dirty="0"/>
            </a:br>
            <a:r>
              <a:rPr lang="en-US" altLang="zh-TW" dirty="0"/>
              <a:t>-double talk</a:t>
            </a:r>
            <a:endParaRPr lang="zh-TW" altLang="en-US" dirty="0"/>
          </a:p>
        </p:txBody>
      </p:sp>
      <p:pic>
        <p:nvPicPr>
          <p:cNvPr id="9" name="內容版面配置區 8"/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1926000" y="1926000"/>
            <a:ext cx="8311055" cy="4351338"/>
          </a:xfrm>
          <a:prstGeom prst="rect">
            <a:avLst/>
          </a:prstGeom>
        </p:spPr>
      </p:pic>
      <p:sp>
        <p:nvSpPr>
          <p:cNvPr id="4" name="文字方塊 3"/>
          <p:cNvSpPr txBox="1"/>
          <p:nvPr/>
        </p:nvSpPr>
        <p:spPr>
          <a:xfrm>
            <a:off x="6516554" y="827696"/>
            <a:ext cx="988541" cy="378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Before:</a:t>
            </a:r>
            <a:endParaRPr lang="zh-TW" altLang="en-US" dirty="0"/>
          </a:p>
        </p:txBody>
      </p:sp>
      <p:sp>
        <p:nvSpPr>
          <p:cNvPr id="5" name="文字方塊 4"/>
          <p:cNvSpPr txBox="1"/>
          <p:nvPr/>
        </p:nvSpPr>
        <p:spPr>
          <a:xfrm>
            <a:off x="9227228" y="834369"/>
            <a:ext cx="988541" cy="378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After:</a:t>
            </a:r>
            <a:endParaRPr lang="zh-TW" altLang="en-US" dirty="0"/>
          </a:p>
        </p:txBody>
      </p:sp>
      <p:sp>
        <p:nvSpPr>
          <p:cNvPr id="6" name="文字方塊 5"/>
          <p:cNvSpPr txBox="1"/>
          <p:nvPr/>
        </p:nvSpPr>
        <p:spPr>
          <a:xfrm>
            <a:off x="659027" y="2710249"/>
            <a:ext cx="996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Before</a:t>
            </a:r>
            <a:endParaRPr lang="zh-TW" altLang="en-US" dirty="0"/>
          </a:p>
        </p:txBody>
      </p:sp>
      <p:sp>
        <p:nvSpPr>
          <p:cNvPr id="7" name="文字方塊 6"/>
          <p:cNvSpPr txBox="1"/>
          <p:nvPr/>
        </p:nvSpPr>
        <p:spPr>
          <a:xfrm>
            <a:off x="659027" y="4099142"/>
            <a:ext cx="996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After</a:t>
            </a:r>
            <a:endParaRPr lang="zh-TW" altLang="en-US" dirty="0"/>
          </a:p>
        </p:txBody>
      </p:sp>
      <p:sp>
        <p:nvSpPr>
          <p:cNvPr id="8" name="文字方塊 7"/>
          <p:cNvSpPr txBox="1"/>
          <p:nvPr/>
        </p:nvSpPr>
        <p:spPr>
          <a:xfrm>
            <a:off x="838200" y="1588776"/>
            <a:ext cx="5731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real car test (Suzuki </a:t>
            </a:r>
            <a:r>
              <a:rPr lang="en-US" altLang="zh-TW" dirty="0" err="1"/>
              <a:t>Terios</a:t>
            </a:r>
            <a:r>
              <a:rPr lang="en-US" altLang="zh-TW"/>
              <a:t>), </a:t>
            </a:r>
            <a:r>
              <a:rPr lang="en-US" altLang="zh-TW" dirty="0"/>
              <a:t>car speed  120km/</a:t>
            </a:r>
            <a:r>
              <a:rPr lang="en-US" altLang="zh-TW" dirty="0" err="1"/>
              <a:t>hr</a:t>
            </a:r>
            <a:endParaRPr lang="zh-TW" altLang="en-US" dirty="0"/>
          </a:p>
        </p:txBody>
      </p:sp>
      <p:pic>
        <p:nvPicPr>
          <p:cNvPr id="10" name="120km_ECNR_DT_befor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505095" y="719039"/>
            <a:ext cx="609600" cy="609600"/>
          </a:xfrm>
          <a:prstGeom prst="rect">
            <a:avLst/>
          </a:prstGeom>
        </p:spPr>
      </p:pic>
      <p:pic>
        <p:nvPicPr>
          <p:cNvPr id="11" name="120km_ECNR_DT_after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215769" y="71236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420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2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62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73090" y="488996"/>
            <a:ext cx="5401379" cy="648000"/>
          </a:xfrm>
        </p:spPr>
        <p:txBody>
          <a:bodyPr/>
          <a:lstStyle/>
          <a:p>
            <a:r>
              <a:rPr lang="en-US" altLang="zh-TW" dirty="0"/>
              <a:t>Speed up case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1895560" y="1825625"/>
            <a:ext cx="8400880" cy="4351338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59027" y="2710249"/>
            <a:ext cx="996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Before</a:t>
            </a:r>
            <a:endParaRPr lang="zh-TW" altLang="en-US" dirty="0"/>
          </a:p>
        </p:txBody>
      </p:sp>
      <p:sp>
        <p:nvSpPr>
          <p:cNvPr id="6" name="文字方塊 5"/>
          <p:cNvSpPr txBox="1"/>
          <p:nvPr/>
        </p:nvSpPr>
        <p:spPr>
          <a:xfrm>
            <a:off x="659027" y="4099142"/>
            <a:ext cx="996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After</a:t>
            </a:r>
            <a:endParaRPr lang="zh-TW" altLang="en-US" dirty="0"/>
          </a:p>
        </p:txBody>
      </p:sp>
      <p:sp>
        <p:nvSpPr>
          <p:cNvPr id="7" name="文字方塊 6"/>
          <p:cNvSpPr txBox="1"/>
          <p:nvPr/>
        </p:nvSpPr>
        <p:spPr>
          <a:xfrm>
            <a:off x="6516554" y="827696"/>
            <a:ext cx="988541" cy="378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Before:</a:t>
            </a:r>
            <a:endParaRPr lang="zh-TW" altLang="en-US" dirty="0"/>
          </a:p>
        </p:txBody>
      </p:sp>
      <p:sp>
        <p:nvSpPr>
          <p:cNvPr id="8" name="文字方塊 7"/>
          <p:cNvSpPr txBox="1"/>
          <p:nvPr/>
        </p:nvSpPr>
        <p:spPr>
          <a:xfrm>
            <a:off x="9227228" y="834369"/>
            <a:ext cx="988541" cy="378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After:</a:t>
            </a:r>
            <a:endParaRPr lang="zh-TW" altLang="en-US" dirty="0"/>
          </a:p>
        </p:txBody>
      </p:sp>
      <p:pic>
        <p:nvPicPr>
          <p:cNvPr id="9" name="speed_up_befor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505095" y="719039"/>
            <a:ext cx="609600" cy="609600"/>
          </a:xfrm>
          <a:prstGeom prst="rect">
            <a:avLst/>
          </a:prstGeom>
        </p:spPr>
      </p:pic>
      <p:pic>
        <p:nvPicPr>
          <p:cNvPr id="10" name="speed_up_after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215769" y="712366"/>
            <a:ext cx="609600" cy="609600"/>
          </a:xfrm>
          <a:prstGeom prst="rect">
            <a:avLst/>
          </a:prstGeom>
        </p:spPr>
      </p:pic>
      <p:sp>
        <p:nvSpPr>
          <p:cNvPr id="11" name="文字方塊 10"/>
          <p:cNvSpPr txBox="1"/>
          <p:nvPr/>
        </p:nvSpPr>
        <p:spPr>
          <a:xfrm>
            <a:off x="860463" y="1388825"/>
            <a:ext cx="8762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real car test, car speed from 50km/</a:t>
            </a:r>
            <a:r>
              <a:rPr lang="en-US" altLang="zh-TW" dirty="0" err="1"/>
              <a:t>hr</a:t>
            </a:r>
            <a:r>
              <a:rPr lang="en-US" altLang="zh-TW" dirty="0"/>
              <a:t> , then speed up to 110km/</a:t>
            </a:r>
            <a:r>
              <a:rPr lang="en-US" altLang="zh-TW" dirty="0" err="1"/>
              <a:t>hr</a:t>
            </a:r>
            <a:r>
              <a:rPr lang="en-US" altLang="zh-TW" dirty="0"/>
              <a:t>, noise reduction -15dB</a:t>
            </a:r>
            <a:endParaRPr lang="zh-TW" altLang="en-US" dirty="0"/>
          </a:p>
        </p:txBody>
      </p:sp>
      <p:cxnSp>
        <p:nvCxnSpPr>
          <p:cNvPr id="13" name="直線接點 12"/>
          <p:cNvCxnSpPr/>
          <p:nvPr/>
        </p:nvCxnSpPr>
        <p:spPr>
          <a:xfrm flipH="1" flipV="1">
            <a:off x="3327400" y="1825625"/>
            <a:ext cx="0" cy="4225925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字方塊 13"/>
          <p:cNvSpPr txBox="1"/>
          <p:nvPr/>
        </p:nvSpPr>
        <p:spPr>
          <a:xfrm>
            <a:off x="3170208" y="6244431"/>
            <a:ext cx="11350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/>
              <a:t>speed up start</a:t>
            </a:r>
          </a:p>
        </p:txBody>
      </p:sp>
    </p:spTree>
    <p:extLst>
      <p:ext uri="{BB962C8B-B14F-4D97-AF65-F5344CB8AC3E}">
        <p14:creationId xmlns:p14="http://schemas.microsoft.com/office/powerpoint/2010/main" val="1670758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2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62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79107" y="520276"/>
            <a:ext cx="5625115" cy="648000"/>
          </a:xfrm>
        </p:spPr>
        <p:txBody>
          <a:bodyPr/>
          <a:lstStyle/>
          <a:p>
            <a:r>
              <a:rPr lang="en-US" altLang="zh-TW" dirty="0"/>
              <a:t>Roll down window case</a:t>
            </a:r>
            <a:endParaRPr lang="zh-TW" altLang="en-US" dirty="0"/>
          </a:p>
        </p:txBody>
      </p:sp>
      <p:pic>
        <p:nvPicPr>
          <p:cNvPr id="11" name="內容版面配置區 10"/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1976231" y="1825625"/>
            <a:ext cx="8239538" cy="4351338"/>
          </a:xfrm>
          <a:prstGeom prst="rect">
            <a:avLst/>
          </a:prstGeom>
        </p:spPr>
      </p:pic>
      <p:pic>
        <p:nvPicPr>
          <p:cNvPr id="12" name="open_window_befor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505095" y="719039"/>
            <a:ext cx="609600" cy="609600"/>
          </a:xfrm>
          <a:prstGeom prst="rect">
            <a:avLst/>
          </a:prstGeom>
        </p:spPr>
      </p:pic>
      <p:pic>
        <p:nvPicPr>
          <p:cNvPr id="13" name="open_window_after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215769" y="712366"/>
            <a:ext cx="609600" cy="609600"/>
          </a:xfrm>
          <a:prstGeom prst="rect">
            <a:avLst/>
          </a:prstGeom>
        </p:spPr>
      </p:pic>
      <p:sp>
        <p:nvSpPr>
          <p:cNvPr id="14" name="文字方塊 13"/>
          <p:cNvSpPr txBox="1"/>
          <p:nvPr/>
        </p:nvSpPr>
        <p:spPr>
          <a:xfrm>
            <a:off x="659027" y="2710249"/>
            <a:ext cx="996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Before</a:t>
            </a:r>
            <a:endParaRPr lang="zh-TW" altLang="en-US" dirty="0"/>
          </a:p>
        </p:txBody>
      </p:sp>
      <p:sp>
        <p:nvSpPr>
          <p:cNvPr id="15" name="文字方塊 14"/>
          <p:cNvSpPr txBox="1"/>
          <p:nvPr/>
        </p:nvSpPr>
        <p:spPr>
          <a:xfrm>
            <a:off x="659027" y="4099142"/>
            <a:ext cx="996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After</a:t>
            </a:r>
            <a:endParaRPr lang="zh-TW" altLang="en-US" dirty="0"/>
          </a:p>
        </p:txBody>
      </p:sp>
      <p:sp>
        <p:nvSpPr>
          <p:cNvPr id="16" name="文字方塊 15"/>
          <p:cNvSpPr txBox="1"/>
          <p:nvPr/>
        </p:nvSpPr>
        <p:spPr>
          <a:xfrm>
            <a:off x="6516554" y="827696"/>
            <a:ext cx="988541" cy="378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Before:</a:t>
            </a:r>
            <a:endParaRPr lang="zh-TW" altLang="en-US" dirty="0"/>
          </a:p>
        </p:txBody>
      </p:sp>
      <p:sp>
        <p:nvSpPr>
          <p:cNvPr id="17" name="文字方塊 16"/>
          <p:cNvSpPr txBox="1"/>
          <p:nvPr/>
        </p:nvSpPr>
        <p:spPr>
          <a:xfrm>
            <a:off x="9227228" y="834369"/>
            <a:ext cx="988541" cy="378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After:</a:t>
            </a:r>
            <a:endParaRPr lang="zh-TW" altLang="en-US" dirty="0"/>
          </a:p>
        </p:txBody>
      </p:sp>
      <p:cxnSp>
        <p:nvCxnSpPr>
          <p:cNvPr id="19" name="直線接點 18"/>
          <p:cNvCxnSpPr/>
          <p:nvPr/>
        </p:nvCxnSpPr>
        <p:spPr>
          <a:xfrm>
            <a:off x="5076883" y="1825625"/>
            <a:ext cx="0" cy="4188098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字方塊 23"/>
          <p:cNvSpPr txBox="1"/>
          <p:nvPr/>
        </p:nvSpPr>
        <p:spPr>
          <a:xfrm>
            <a:off x="4319558" y="6161335"/>
            <a:ext cx="113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/>
              <a:t>roll down</a:t>
            </a:r>
            <a:r>
              <a:rPr lang="zh-TW" altLang="en-US" sz="1200" dirty="0"/>
              <a:t> </a:t>
            </a:r>
            <a:r>
              <a:rPr lang="en-US" altLang="zh-TW" sz="1200" dirty="0"/>
              <a:t>window time</a:t>
            </a:r>
          </a:p>
        </p:txBody>
      </p:sp>
      <p:sp>
        <p:nvSpPr>
          <p:cNvPr id="25" name="文字方塊 24"/>
          <p:cNvSpPr txBox="1"/>
          <p:nvPr/>
        </p:nvSpPr>
        <p:spPr>
          <a:xfrm>
            <a:off x="860463" y="1388825"/>
            <a:ext cx="5775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real car test, car speed 0km/</a:t>
            </a:r>
            <a:r>
              <a:rPr lang="en-US" altLang="zh-TW" dirty="0" err="1"/>
              <a:t>hr</a:t>
            </a:r>
            <a:r>
              <a:rPr lang="en-US" altLang="zh-TW" dirty="0"/>
              <a:t>, noise reduction -15dB</a:t>
            </a:r>
            <a:endParaRPr lang="zh-TW" altLang="en-US" dirty="0"/>
          </a:p>
        </p:txBody>
      </p:sp>
      <p:cxnSp>
        <p:nvCxnSpPr>
          <p:cNvPr id="27" name="直線接點 26"/>
          <p:cNvCxnSpPr/>
          <p:nvPr/>
        </p:nvCxnSpPr>
        <p:spPr>
          <a:xfrm>
            <a:off x="5671290" y="3919674"/>
            <a:ext cx="0" cy="2094049"/>
          </a:xfrm>
          <a:prstGeom prst="line">
            <a:avLst/>
          </a:prstGeom>
          <a:ln>
            <a:solidFill>
              <a:schemeClr val="bg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接點 27"/>
          <p:cNvCxnSpPr/>
          <p:nvPr/>
        </p:nvCxnSpPr>
        <p:spPr>
          <a:xfrm flipH="1">
            <a:off x="6047382" y="3919674"/>
            <a:ext cx="700" cy="2094049"/>
          </a:xfrm>
          <a:prstGeom prst="line">
            <a:avLst/>
          </a:prstGeom>
          <a:ln>
            <a:solidFill>
              <a:schemeClr val="bg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單箭頭接點 31"/>
          <p:cNvCxnSpPr/>
          <p:nvPr/>
        </p:nvCxnSpPr>
        <p:spPr>
          <a:xfrm>
            <a:off x="5671290" y="6013723"/>
            <a:ext cx="376092" cy="0"/>
          </a:xfrm>
          <a:prstGeom prst="straightConnector1">
            <a:avLst/>
          </a:prstGeom>
          <a:ln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文字方塊 35"/>
          <p:cNvSpPr txBox="1"/>
          <p:nvPr/>
        </p:nvSpPr>
        <p:spPr>
          <a:xfrm>
            <a:off x="5671290" y="6161334"/>
            <a:ext cx="1065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/>
              <a:t>converge time about 0.4 sec</a:t>
            </a:r>
            <a:endParaRPr lang="zh-TW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574754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250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Custom Design">
  <a:themeElements>
    <a:clrScheme name="A&amp;W_PPT">
      <a:dk1>
        <a:srgbClr val="393A39"/>
      </a:dk1>
      <a:lt1>
        <a:sysClr val="window" lastClr="FFFFFF"/>
      </a:lt1>
      <a:dk2>
        <a:srgbClr val="445469"/>
      </a:dk2>
      <a:lt2>
        <a:srgbClr val="F6F7FA"/>
      </a:lt2>
      <a:accent1>
        <a:srgbClr val="1D68A6"/>
      </a:accent1>
      <a:accent2>
        <a:srgbClr val="178E6B"/>
      </a:accent2>
      <a:accent3>
        <a:srgbClr val="84AC40"/>
      </a:accent3>
      <a:accent4>
        <a:srgbClr val="EE8A12"/>
      </a:accent4>
      <a:accent5>
        <a:srgbClr val="B0221D"/>
      </a:accent5>
      <a:accent6>
        <a:srgbClr val="381B41"/>
      </a:accent6>
      <a:hlink>
        <a:srgbClr val="216CAB"/>
      </a:hlink>
      <a:folHlink>
        <a:srgbClr val="1A916E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65AB6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43073</TotalTime>
  <Words>1072</Words>
  <Application>Microsoft Office PowerPoint</Application>
  <PresentationFormat>Widescreen</PresentationFormat>
  <Paragraphs>194</Paragraphs>
  <Slides>21</Slides>
  <Notes>9</Notes>
  <HiddenSlides>0</HiddenSlides>
  <MMClips>12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PMingLiU</vt:lpstr>
      <vt:lpstr>Arial</vt:lpstr>
      <vt:lpstr>Calibri</vt:lpstr>
      <vt:lpstr>Calibri Light</vt:lpstr>
      <vt:lpstr>Wingdings</vt:lpstr>
      <vt:lpstr>Custom Design</vt:lpstr>
      <vt:lpstr>Business Model</vt:lpstr>
      <vt:lpstr>A&amp;W SW ECNR</vt:lpstr>
      <vt:lpstr>Fine-Tuning Audio for Optimal Performance</vt:lpstr>
      <vt:lpstr> Ensuring Superior Audio Quality &amp; Performance</vt:lpstr>
      <vt:lpstr>In-House ITU-T Testing Tool </vt:lpstr>
      <vt:lpstr>In-House ITU-T Testing Tool </vt:lpstr>
      <vt:lpstr>Test Results</vt:lpstr>
      <vt:lpstr>Test Results</vt:lpstr>
      <vt:lpstr>Test Results</vt:lpstr>
      <vt:lpstr>Test Results</vt:lpstr>
      <vt:lpstr>Test Results</vt:lpstr>
      <vt:lpstr>Test Results</vt:lpstr>
      <vt:lpstr>Test Results</vt:lpstr>
      <vt:lpstr>Test Results</vt:lpstr>
      <vt:lpstr>Test in a real car (Suzuki Terios)</vt:lpstr>
      <vt:lpstr>Car speed 60km case -single talk</vt:lpstr>
      <vt:lpstr>Car speed 60km case -double talk</vt:lpstr>
      <vt:lpstr>Car speed 120km case -single talk</vt:lpstr>
      <vt:lpstr>Car speed 120km case -double talk</vt:lpstr>
      <vt:lpstr>Speed up case</vt:lpstr>
      <vt:lpstr>Roll down window case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Jetfabrik</dc:creator>
  <cp:keywords/>
  <dc:description/>
  <cp:lastModifiedBy>Jack Kim</cp:lastModifiedBy>
  <cp:revision>4835</cp:revision>
  <dcterms:created xsi:type="dcterms:W3CDTF">2014-11-12T21:47:38Z</dcterms:created>
  <dcterms:modified xsi:type="dcterms:W3CDTF">2025-07-09T20:51:32Z</dcterms:modified>
  <cp:category/>
</cp:coreProperties>
</file>