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4"/>
  </p:notesMasterIdLst>
  <p:handoutMasterIdLst>
    <p:handoutMasterId r:id="rId5"/>
  </p:handoutMasterIdLst>
  <p:sldIdLst>
    <p:sldId id="259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4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91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6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4" userDrawn="1">
          <p15:clr>
            <a:srgbClr val="A4A3A4"/>
          </p15:clr>
        </p15:guide>
        <p15:guide id="2" orient="horz" pos="18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55" userDrawn="1">
          <p15:clr>
            <a:srgbClr val="A4A3A4"/>
          </p15:clr>
        </p15:guide>
        <p15:guide id="5" pos="7225" userDrawn="1">
          <p15:clr>
            <a:srgbClr val="A4A3A4"/>
          </p15:clr>
        </p15:guide>
        <p15:guide id="6" orient="horz" pos="2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0"/>
    <a:srgbClr val="BBD275"/>
    <a:srgbClr val="2196F3"/>
    <a:srgbClr val="F2F2F2"/>
    <a:srgbClr val="00AFF0"/>
    <a:srgbClr val="7F7F7F"/>
    <a:srgbClr val="4E617A"/>
    <a:srgbClr val="B03B3F"/>
    <a:srgbClr val="445468"/>
    <a:srgbClr val="7B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00" autoAdjust="0"/>
    <p:restoredTop sz="79369" autoAdjust="0"/>
  </p:normalViewPr>
  <p:slideViewPr>
    <p:cSldViewPr snapToGrid="0" snapToObjects="1">
      <p:cViewPr varScale="1">
        <p:scale>
          <a:sx n="77" d="100"/>
          <a:sy n="77" d="100"/>
        </p:scale>
        <p:origin x="540" y="56"/>
      </p:cViewPr>
      <p:guideLst>
        <p:guide orient="horz" pos="4124"/>
        <p:guide orient="horz" pos="180"/>
        <p:guide pos="3840"/>
        <p:guide pos="455"/>
        <p:guide pos="7225"/>
        <p:guide orient="horz" pos="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2544"/>
    </p:cViewPr>
  </p:sorterViewPr>
  <p:notesViewPr>
    <p:cSldViewPr snapToGrid="0" snapToObjects="1">
      <p:cViewPr varScale="1">
        <p:scale>
          <a:sx n="86" d="100"/>
          <a:sy n="86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D10F59-8ACC-4663-8C2A-570A112049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37D57-B97E-42F5-8476-EB81689E0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4A51-A0F1-466D-A658-8BC31F3D95A0}" type="datetimeFigureOut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899B3-B33A-4EA9-8156-CF1990109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24FE4-251C-4954-A1CB-FDB3EA793B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DEA3E-21B6-4F73-B86D-EC95D80D7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8/19/2026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1pPr>
    <a:lvl2pPr marL="457097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2pPr>
    <a:lvl3pPr marL="914194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3pPr>
    <a:lvl4pPr marL="1371291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4pPr>
    <a:lvl5pPr marL="1828389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5pPr>
    <a:lvl6pPr marL="2285486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3A672EE-90E8-4860-A6D6-22159C48E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8601D3-507B-4164-A6A1-4B0DD565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4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9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8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EFE67-9631-2BA5-70C1-786E95D2C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4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B69E70-10BD-BF96-E194-5D5164E12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588654"/>
            <a:ext cx="10515164" cy="45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483E2-CB6B-4E60-8A90-A1FBC75CCC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96000" y="1050713"/>
            <a:ext cx="7200000" cy="276999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000"/>
            </a:lvl1pPr>
            <a:lvl2pPr marL="360362" indent="0">
              <a:buNone/>
              <a:defRPr/>
            </a:lvl2pPr>
            <a:lvl3pPr marL="720725" indent="0">
              <a:buNone/>
              <a:defRPr/>
            </a:lvl3pPr>
            <a:lvl4pPr marL="968375" indent="0">
              <a:buNone/>
              <a:defRPr/>
            </a:lvl4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0FBA0C-B75C-5ED8-761F-C974D4BE05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5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76148-CB4A-4BF5-86BE-529CC21C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600" y="392400"/>
            <a:ext cx="8532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05E85-911A-4249-9511-5C107FE32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6C5E0-FBC6-410C-9729-A06754CC5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362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63" r:id="rId3"/>
    <p:sldLayoutId id="2147483764" r:id="rId4"/>
  </p:sldLayoutIdLst>
  <p:txStyles>
    <p:titleStyle>
      <a:lvl1pPr algn="ctr" defTabSz="457189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45718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68288" algn="l" defTabSz="457189" rtl="0" eaLnBrk="1" latinLnBrk="0" hangingPunct="1">
        <a:lnSpc>
          <a:spcPct val="90000"/>
        </a:lnSpc>
        <a:spcBef>
          <a:spcPts val="251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112713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‐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5713" indent="-112713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3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1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3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7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1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6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39F4E-E5CE-F3A2-7292-751AB694E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D2FEA-04EB-5E5E-12C3-E770DE83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ja-JP" altLang="ja-JP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FCE PLG project Q</a:t>
            </a:r>
            <a:r>
              <a:rPr lang="en-US" altLang="ja-JP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&amp;</a:t>
            </a:r>
            <a:r>
              <a:rPr lang="ja-JP" altLang="ja-JP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A </a:t>
            </a:r>
            <a:endParaRPr lang="en-US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254FA-9136-8599-3A8A-769B7F7BA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57" y="1093573"/>
            <a:ext cx="11491199" cy="5507252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Q1:</a:t>
            </a:r>
            <a:r>
              <a:rPr lang="en-US" altLang="zh-TW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FCE</a:t>
            </a:r>
            <a:r>
              <a:rPr lang="zh-TW" alt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zh-TW" sz="20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 </a:t>
            </a:r>
            <a:r>
              <a:rPr lang="en-US" altLang="zh-TW" sz="2000" dirty="0"/>
              <a:t>to evaluate the completed CP/AA or Wi-Fi PoC. Rather, we want to evaluate the usability of the SDK itself and understand the scale of the actual integration. We are particularly interested in the integration guide and interface specifications.</a:t>
            </a:r>
            <a:endParaRPr lang="en-US" altLang="zh-TW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zh-TW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Ans:</a:t>
            </a:r>
          </a:p>
          <a:p>
            <a:pPr marL="0" indent="0">
              <a:buNone/>
            </a:pPr>
            <a:r>
              <a:rPr lang="en-US" altLang="zh-TW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integration guide please refer to A&amp;W CPAA SDK Integration Guide.docx</a:t>
            </a:r>
          </a:p>
          <a:p>
            <a:r>
              <a:rPr lang="zh-TW" altLang="zh-TW" sz="2000" b="1" dirty="0"/>
              <a:t>First Software Package:</a:t>
            </a:r>
            <a:endParaRPr lang="zh-TW" altLang="zh-TW" sz="2000" dirty="0"/>
          </a:p>
          <a:p>
            <a:pPr lvl="1"/>
            <a:r>
              <a:rPr lang="zh-TW" altLang="zh-TW" sz="1600" dirty="0"/>
              <a:t>Will be released approximately </a:t>
            </a:r>
            <a:r>
              <a:rPr lang="zh-TW" altLang="zh-TW" sz="1600" b="1" dirty="0"/>
              <a:t>1-2 Weeks</a:t>
            </a:r>
            <a:r>
              <a:rPr lang="zh-TW" altLang="zh-TW" sz="1600" dirty="0"/>
              <a:t> after providing the "</a:t>
            </a:r>
            <a:r>
              <a:rPr lang="en-US" altLang="zh-TW" sz="1600" dirty="0"/>
              <a:t>S</a:t>
            </a:r>
            <a:r>
              <a:rPr lang="zh-TW" altLang="zh-TW" sz="1600" dirty="0"/>
              <a:t>pec" and "</a:t>
            </a:r>
            <a:r>
              <a:rPr lang="en-US" altLang="zh-TW" sz="1600" dirty="0"/>
              <a:t>S</a:t>
            </a:r>
            <a:r>
              <a:rPr lang="zh-TW" altLang="zh-TW" sz="1600" dirty="0"/>
              <a:t>etup" information of software page in the CarPlay_Check_List_EN and AndroidAuto_Check_List_EN. </a:t>
            </a:r>
            <a:endParaRPr lang="en-US" altLang="zh-TW" sz="1600" dirty="0"/>
          </a:p>
          <a:p>
            <a:pPr lvl="1"/>
            <a:r>
              <a:rPr lang="en-US" altLang="zh-TW" sz="1600" dirty="0"/>
              <a:t>At this stage, FCE’s effort is minimal.</a:t>
            </a:r>
            <a:endParaRPr lang="zh-TW" altLang="zh-TW" sz="1600" dirty="0"/>
          </a:p>
          <a:p>
            <a:r>
              <a:rPr lang="zh-TW" altLang="zh-TW" sz="2000" b="1" dirty="0"/>
              <a:t>Full Software Package:</a:t>
            </a:r>
            <a:endParaRPr lang="zh-TW" altLang="zh-TW" sz="2000" dirty="0"/>
          </a:p>
          <a:p>
            <a:pPr lvl="1"/>
            <a:r>
              <a:rPr lang="en-US" altLang="zh-TW" sz="1600" dirty="0"/>
              <a:t>The overall integration will take approximately 2 months for both companies to complete after the “Product” and “Cert” information </a:t>
            </a:r>
            <a:r>
              <a:rPr lang="zh-TW" altLang="zh-TW" sz="1600" dirty="0"/>
              <a:t>of software page in the CarPlay_Check_List_EN and AndroidAuto_Check_List_EN</a:t>
            </a:r>
            <a:r>
              <a:rPr lang="en-US" altLang="zh-TW" sz="1600" dirty="0"/>
              <a:t> is provided</a:t>
            </a:r>
            <a:r>
              <a:rPr lang="zh-TW" altLang="zh-TW" sz="1600" dirty="0"/>
              <a:t>. </a:t>
            </a:r>
          </a:p>
          <a:p>
            <a:r>
              <a:rPr lang="zh-TW" altLang="zh-TW" sz="2000" b="1" dirty="0"/>
              <a:t>Certification:</a:t>
            </a:r>
            <a:endParaRPr lang="zh-TW" altLang="zh-TW" sz="2000" dirty="0"/>
          </a:p>
          <a:p>
            <a:pPr lvl="1"/>
            <a:r>
              <a:rPr lang="zh-TW" altLang="zh-TW" sz="1600" dirty="0"/>
              <a:t>It takes approximately </a:t>
            </a:r>
            <a:r>
              <a:rPr lang="zh-TW" altLang="zh-TW" sz="1600" b="1" dirty="0"/>
              <a:t>4 to 6 months</a:t>
            </a:r>
            <a:r>
              <a:rPr lang="zh-TW" altLang="zh-TW" sz="1600" dirty="0"/>
              <a:t> to get CarPlay/Android Auto certified. </a:t>
            </a:r>
          </a:p>
          <a:p>
            <a:r>
              <a:rPr lang="zh-TW" altLang="zh-TW" sz="2000" b="1" dirty="0"/>
              <a:t>Note:</a:t>
            </a:r>
            <a:endParaRPr lang="zh-TW" altLang="zh-TW" sz="2000" dirty="0"/>
          </a:p>
          <a:p>
            <a:pPr lvl="1"/>
            <a:r>
              <a:rPr lang="zh-TW" altLang="zh-TW" sz="1600" dirty="0"/>
              <a:t>The first </a:t>
            </a:r>
            <a:r>
              <a:rPr lang="zh-TW" altLang="zh-TW" sz="1600" b="1" dirty="0"/>
              <a:t>Bluetooth</a:t>
            </a:r>
            <a:r>
              <a:rPr lang="zh-TW" altLang="zh-TW" sz="1600" dirty="0"/>
              <a:t> software package can be released approximately </a:t>
            </a:r>
            <a:r>
              <a:rPr lang="zh-TW" altLang="zh-TW" sz="1600" b="1" dirty="0"/>
              <a:t>2 Weeks</a:t>
            </a:r>
            <a:r>
              <a:rPr lang="zh-TW" altLang="zh-TW" sz="1600" dirty="0"/>
              <a:t>. </a:t>
            </a:r>
          </a:p>
          <a:p>
            <a:pPr lvl="1"/>
            <a:r>
              <a:rPr lang="zh-TW" altLang="zh-TW" sz="1600" dirty="0"/>
              <a:t>The first </a:t>
            </a:r>
            <a:r>
              <a:rPr lang="zh-TW" altLang="zh-TW" sz="1600" b="1" dirty="0"/>
              <a:t>ECNR</a:t>
            </a:r>
            <a:r>
              <a:rPr lang="zh-TW" altLang="zh-TW" sz="1600" dirty="0"/>
              <a:t> software package can be released approximately </a:t>
            </a:r>
            <a:r>
              <a:rPr lang="zh-TW" altLang="zh-TW" sz="1600" b="1" dirty="0"/>
              <a:t>1 Weeks</a:t>
            </a:r>
            <a:r>
              <a:rPr lang="zh-TW" altLang="zh-TW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511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F5E98-5034-2FB4-60D6-FCE2DAFF9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174F1-3DB0-5DFF-FFA6-B16B1555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ja-JP" altLang="ja-JP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FCE PLG project Q</a:t>
            </a:r>
            <a:r>
              <a:rPr lang="en-US" altLang="ja-JP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&amp;</a:t>
            </a:r>
            <a:r>
              <a:rPr lang="ja-JP" altLang="ja-JP" sz="2800" dirty="0">
                <a:latin typeface="ＭＳ Ｐ明朝" panose="02020600040205080304" pitchFamily="18" charset="-128"/>
                <a:ea typeface="ＭＳ Ｐ明朝" panose="02020600040205080304" pitchFamily="18" charset="-128"/>
              </a:rPr>
              <a:t>A </a:t>
            </a:r>
            <a:endParaRPr lang="en-US" sz="28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EEC3C-FBC7-88F5-16AD-6FFBB76B5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726" y="1107859"/>
            <a:ext cx="11491199" cy="56026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Q2:</a:t>
            </a:r>
            <a:r>
              <a:rPr lang="zh-TW" alt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TW" sz="2000" dirty="0"/>
              <a:t>How much customization is possible for the UI, device list, etc., and whether it can meet detailed OEM requirements</a:t>
            </a:r>
            <a:r>
              <a:rPr lang="ja-JP" altLang="ja-JP" sz="2000" dirty="0">
                <a:latin typeface="Calibri" panose="020F0502020204030204" pitchFamily="34" charset="0"/>
                <a:ea typeface="ＭＳ Ｐ明朝" panose="02020600040205080304" pitchFamily="18" charset="-128"/>
                <a:cs typeface="Calibri" panose="020F0502020204030204" pitchFamily="34" charset="0"/>
              </a:rPr>
              <a:t>。 </a:t>
            </a:r>
            <a:endParaRPr lang="en-US" altLang="ja-JP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zh-TW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zh-TW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Ans:</a:t>
            </a:r>
            <a:r>
              <a:rPr lang="zh-TW" altLang="en-US" sz="1600" b="1" dirty="0">
                <a:latin typeface="Calibri" panose="020F0502020204030204" pitchFamily="34" charset="0"/>
                <a:ea typeface="ＭＳ Ｐ明朝" panose="02020600040205080304" pitchFamily="18" charset="-128"/>
                <a:cs typeface="Calibri" panose="020F0502020204030204" pitchFamily="34" charset="0"/>
              </a:rPr>
              <a:t> </a:t>
            </a:r>
            <a:r>
              <a:rPr lang="zh-TW" altLang="zh-TW" sz="1800" dirty="0"/>
              <a:t>A&amp;W has a long-standing commitment to meeting the needs of Tier 1 and OEM customers. We deliver the </a:t>
            </a:r>
            <a:r>
              <a:rPr lang="en-US" altLang="zh-TW" sz="1800" dirty="0"/>
              <a:t>new</a:t>
            </a:r>
            <a:r>
              <a:rPr lang="zh-TW" altLang="zh-TW" sz="1800" dirty="0"/>
              <a:t>est features and new application requirements, offering optimal solutions from functionality to workflow. We fully support customer customization needs, such as:</a:t>
            </a:r>
          </a:p>
          <a:p>
            <a:pPr marL="0" indent="0">
              <a:buNone/>
            </a:pPr>
            <a:endParaRPr lang="en-US" altLang="zh-TW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zh-TW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Providing the most complete, newest functions, and best service.</a:t>
            </a:r>
            <a:endParaRPr lang="en-US" altLang="zh-TW" sz="15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en-US" altLang="zh-TW" sz="1500" dirty="0">
                <a:ea typeface="Calibri" panose="020F0502020204030204" pitchFamily="34" charset="0"/>
                <a:cs typeface="Calibri" panose="020F0502020204030204" pitchFamily="34" charset="0"/>
              </a:rPr>
              <a:t>              - </a:t>
            </a:r>
            <a:r>
              <a:rPr lang="en-US" altLang="zh-TW" sz="1500" dirty="0"/>
              <a:t>Fast boot-up and SPP connection within 5 Secs</a:t>
            </a:r>
            <a:endParaRPr lang="zh-TW" altLang="zh-TW" sz="1500" dirty="0"/>
          </a:p>
          <a:p>
            <a:pPr marL="0" lvl="0" indent="0">
              <a:buNone/>
            </a:pPr>
            <a:r>
              <a:rPr lang="en-US" altLang="zh-TW" sz="1500" dirty="0"/>
              <a:t>              - Multi SCO/A2DP connections and Audio Routing for A2DP, HFP</a:t>
            </a:r>
            <a:endParaRPr lang="zh-TW" altLang="zh-TW" sz="1500" dirty="0"/>
          </a:p>
          <a:p>
            <a:pPr marL="0" lvl="0" indent="0">
              <a:buNone/>
            </a:pPr>
            <a:r>
              <a:rPr lang="en-US" altLang="zh-TW" sz="1500" dirty="0"/>
              <a:t>              - Support Dual / Triple BT Chips on one SoC</a:t>
            </a:r>
            <a:endParaRPr lang="zh-TW" altLang="zh-TW" sz="1500" dirty="0"/>
          </a:p>
          <a:p>
            <a:pPr marL="0" lvl="0" indent="0">
              <a:buNone/>
            </a:pPr>
            <a:r>
              <a:rPr lang="en-US" altLang="zh-TW" sz="1500" dirty="0"/>
              <a:t>              - Rear Seat Entertainment System</a:t>
            </a:r>
            <a:endParaRPr lang="zh-TW" altLang="zh-TW" dirty="0"/>
          </a:p>
          <a:p>
            <a:pPr marL="360362" lvl="1" indent="0">
              <a:buNone/>
            </a:pPr>
            <a:endParaRPr lang="zh-TW" altLang="zh-TW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altLang="zh-TW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CP/AA can be customized for various use cases, from providing phone battery or charging station information to the native UI, </a:t>
            </a:r>
          </a:p>
          <a:p>
            <a:pPr marL="0" indent="0">
              <a:buNone/>
            </a:pPr>
            <a:r>
              <a:rPr lang="en-US" altLang="zh-TW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to routing CarPlay audio to a Bluetooth headset.</a:t>
            </a:r>
            <a:endParaRPr lang="zh-TW" altLang="zh-TW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altLang="zh-TW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Customization is generally possible as long as it complies with certification requirements. </a:t>
            </a:r>
          </a:p>
          <a:p>
            <a:pPr marL="0" indent="0">
              <a:buNone/>
            </a:pPr>
            <a:r>
              <a:rPr lang="en-US" altLang="zh-TW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The details can be evaluated based on the specific use case.</a:t>
            </a:r>
          </a:p>
          <a:p>
            <a:pPr marL="0" indent="0">
              <a:buNone/>
            </a:pPr>
            <a:r>
              <a:rPr lang="en-US" altLang="zh-TW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endParaRPr lang="en-US" altLang="zh-TW" sz="1600" dirty="0"/>
          </a:p>
        </p:txBody>
      </p:sp>
    </p:spTree>
    <p:extLst>
      <p:ext uri="{BB962C8B-B14F-4D97-AF65-F5344CB8AC3E}">
        <p14:creationId xmlns:p14="http://schemas.microsoft.com/office/powerpoint/2010/main" val="323757525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&amp;W_PPT">
      <a:dk1>
        <a:srgbClr val="393A39"/>
      </a:dk1>
      <a:lt1>
        <a:sysClr val="window" lastClr="FFFFFF"/>
      </a:lt1>
      <a:dk2>
        <a:srgbClr val="445469"/>
      </a:dk2>
      <a:lt2>
        <a:srgbClr val="F6F7FA"/>
      </a:lt2>
      <a:accent1>
        <a:srgbClr val="1D68A6"/>
      </a:accent1>
      <a:accent2>
        <a:srgbClr val="178E6B"/>
      </a:accent2>
      <a:accent3>
        <a:srgbClr val="84AC40"/>
      </a:accent3>
      <a:accent4>
        <a:srgbClr val="EE8A12"/>
      </a:accent4>
      <a:accent5>
        <a:srgbClr val="B0221D"/>
      </a:accent5>
      <a:accent6>
        <a:srgbClr val="381B41"/>
      </a:accent6>
      <a:hlink>
        <a:srgbClr val="216CAB"/>
      </a:hlink>
      <a:folHlink>
        <a:srgbClr val="1A916E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54715</TotalTime>
  <Words>418</Words>
  <Application>Microsoft Office PowerPoint</Application>
  <PresentationFormat>寬螢幕</PresentationFormat>
  <Paragraphs>30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ＭＳ Ｐ明朝</vt:lpstr>
      <vt:lpstr>Arial</vt:lpstr>
      <vt:lpstr>Calibri</vt:lpstr>
      <vt:lpstr>Calibri Light</vt:lpstr>
      <vt:lpstr>Wingdings</vt:lpstr>
      <vt:lpstr>Custom Design</vt:lpstr>
      <vt:lpstr>FCE PLG project Q&amp;A </vt:lpstr>
      <vt:lpstr>FCE PLG project Q&amp;A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Perry chang</cp:lastModifiedBy>
  <cp:revision>5620</cp:revision>
  <dcterms:created xsi:type="dcterms:W3CDTF">2014-11-12T21:47:38Z</dcterms:created>
  <dcterms:modified xsi:type="dcterms:W3CDTF">2026-08-19T07:57:24Z</dcterms:modified>
  <cp:category/>
</cp:coreProperties>
</file>